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28" r:id="rId2"/>
    <p:sldId id="336" r:id="rId3"/>
    <p:sldId id="330" r:id="rId4"/>
    <p:sldId id="331" r:id="rId5"/>
    <p:sldId id="332" r:id="rId6"/>
    <p:sldId id="335" r:id="rId7"/>
    <p:sldId id="333" r:id="rId8"/>
    <p:sldId id="334" r:id="rId9"/>
    <p:sldId id="341" r:id="rId10"/>
    <p:sldId id="342" r:id="rId11"/>
    <p:sldId id="340" r:id="rId12"/>
    <p:sldId id="337" r:id="rId13"/>
    <p:sldId id="338" r:id="rId14"/>
    <p:sldId id="339" r:id="rId15"/>
    <p:sldId id="272" r:id="rId16"/>
    <p:sldId id="329" r:id="rId17"/>
    <p:sldId id="320" r:id="rId18"/>
    <p:sldId id="304" r:id="rId19"/>
    <p:sldId id="307" r:id="rId20"/>
    <p:sldId id="306" r:id="rId21"/>
    <p:sldId id="313" r:id="rId22"/>
    <p:sldId id="315" r:id="rId23"/>
    <p:sldId id="314" r:id="rId24"/>
    <p:sldId id="316" r:id="rId25"/>
    <p:sldId id="273" r:id="rId26"/>
    <p:sldId id="275" r:id="rId27"/>
    <p:sldId id="324" r:id="rId28"/>
    <p:sldId id="323" r:id="rId29"/>
    <p:sldId id="263" r:id="rId30"/>
    <p:sldId id="310" r:id="rId31"/>
    <p:sldId id="309" r:id="rId32"/>
    <p:sldId id="311" r:id="rId33"/>
    <p:sldId id="295" r:id="rId34"/>
    <p:sldId id="276" r:id="rId35"/>
    <p:sldId id="317" r:id="rId36"/>
    <p:sldId id="297" r:id="rId37"/>
    <p:sldId id="267" r:id="rId38"/>
    <p:sldId id="325" r:id="rId39"/>
    <p:sldId id="319" r:id="rId40"/>
    <p:sldId id="286" r:id="rId41"/>
    <p:sldId id="291" r:id="rId42"/>
    <p:sldId id="321" r:id="rId43"/>
    <p:sldId id="322" r:id="rId44"/>
    <p:sldId id="326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EEE6"/>
    <a:srgbClr val="FFFBEB"/>
    <a:srgbClr val="241F20"/>
    <a:srgbClr val="00823B"/>
    <a:srgbClr val="1C1C1C"/>
    <a:srgbClr val="404040"/>
    <a:srgbClr val="FFF1E6"/>
    <a:srgbClr val="F3F3F1"/>
    <a:srgbClr val="FFB9B9"/>
    <a:srgbClr val="D8A2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7" d="100"/>
          <a:sy n="87" d="100"/>
        </p:scale>
        <p:origin x="52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F1EF6-96F6-4D92-BD1B-509BA8320F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A4E8DA-DD4F-4D4A-B166-9CBC5A6092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7112BD-FEBB-4942-8686-7933A7338F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66CE7-400A-4D17-8E8A-B2B1EFB63221}" type="datetimeFigureOut">
              <a:rPr lang="en-CA" smtClean="0"/>
              <a:t>2021-03-02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C3625E-83AE-47E9-ACF7-818F0B1076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D29CB5-F378-4C60-9464-923EB80835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4C8D0-177D-494C-A8DF-B43E6071221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16887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159EB4-1B7E-4215-B1FA-9E9F7E67E0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0CC4DEC-D329-45DB-8EEC-455FA41001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DEED23-7D66-43C4-81F6-28131178B0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66CE7-400A-4D17-8E8A-B2B1EFB63221}" type="datetimeFigureOut">
              <a:rPr lang="en-CA" smtClean="0"/>
              <a:t>2021-03-02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2EBDF-E9FF-4E74-A390-FEA2D68619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056121-9D2B-41E0-A47D-C892ABE25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4C8D0-177D-494C-A8DF-B43E6071221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208957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143AB11-25AF-4406-AF5E-585CDFE9515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72A336-CE0E-4663-AA85-B3CC2F9A9A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EDDE1A-03C6-42C9-A67B-57CEE4A336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66CE7-400A-4D17-8E8A-B2B1EFB63221}" type="datetimeFigureOut">
              <a:rPr lang="en-CA" smtClean="0"/>
              <a:t>2021-03-02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D931BB-CEE2-4F7B-B572-FDCC7A6054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131483-858C-4082-B926-8F65B75224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4C8D0-177D-494C-A8DF-B43E6071221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725666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B7DCA-8D27-41EE-8B8E-7E96297BA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9C9EF0-2F7D-413C-A9F2-1B24B45E0F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2CD09A-D00E-4098-8FC3-D3B71738DE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66CE7-400A-4D17-8E8A-B2B1EFB63221}" type="datetimeFigureOut">
              <a:rPr lang="en-CA" smtClean="0"/>
              <a:t>2021-03-02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438217-BF12-406F-AF43-A155F24D4D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0E1433-8803-423F-9C26-ECEB8CC98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4C8D0-177D-494C-A8DF-B43E6071221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135060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1FBDE0-22D5-43C2-BDA7-083531EDDC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55D764-298D-439B-8620-23840C6774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C6B2AC-9B15-49B8-B055-394475D94C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66CE7-400A-4D17-8E8A-B2B1EFB63221}" type="datetimeFigureOut">
              <a:rPr lang="en-CA" smtClean="0"/>
              <a:t>2021-03-02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FDE9D7-2B4B-49DB-A064-A3FDD7D9C1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B083B5-9096-4593-8445-CF04FBCBD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4C8D0-177D-494C-A8DF-B43E6071221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972172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E691F-D75B-4373-9DFD-BD8079F66F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5A5028-A023-4181-A2E7-81B2F79A70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BB136C-68D4-4A01-B97B-0EF8D8FBA9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5CB172-8D6B-4985-A4B5-897A4E154C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66CE7-400A-4D17-8E8A-B2B1EFB63221}" type="datetimeFigureOut">
              <a:rPr lang="en-CA" smtClean="0"/>
              <a:t>2021-03-02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5C8A83-7132-4F44-98C4-308B96D281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A3B022-2A13-4BFC-BEE0-157F21D21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4C8D0-177D-494C-A8DF-B43E6071221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66756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7F234-FC29-47A7-8B9F-D44F007B6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0E59D4-F32E-47D8-BE63-B815EF988E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8BC738-E221-4E0F-9761-46BC35E3E5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3501E64-1660-4917-8D99-6F371CD2A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832DB8-F0D7-4558-8DD1-EF64BE3D8E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995B6DD-7E50-4BB0-BF11-0548A5402B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66CE7-400A-4D17-8E8A-B2B1EFB63221}" type="datetimeFigureOut">
              <a:rPr lang="en-CA" smtClean="0"/>
              <a:t>2021-03-02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22A481-689D-4B6A-9778-672128D43D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0AD4BA7-C5EC-40AD-B611-84119EAD68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4C8D0-177D-494C-A8DF-B43E6071221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864808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86793F-AEC7-4987-8548-4201EA93A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60B22C6-3408-4B64-A743-8320E737A0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66CE7-400A-4D17-8E8A-B2B1EFB63221}" type="datetimeFigureOut">
              <a:rPr lang="en-CA" smtClean="0"/>
              <a:t>2021-03-02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874718-A0D6-42DA-B042-B3846F44B6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AAF1F5-2693-4BF2-BBF2-01762D7C7A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4C8D0-177D-494C-A8DF-B43E6071221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019322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B4F6872-67BF-4FF3-92CD-5B91D30905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66CE7-400A-4D17-8E8A-B2B1EFB63221}" type="datetimeFigureOut">
              <a:rPr lang="en-CA" smtClean="0"/>
              <a:t>2021-03-02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EFB6688-E00A-4B65-B6C2-6D90814DA5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4B7C12-FC38-4297-9C4A-65426C5B8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4C8D0-177D-494C-A8DF-B43E6071221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03331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D9D1C-A198-4EDE-BE8C-77223F753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D7B2BF-5A1C-4430-BCF9-C5FAFC6AFB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7E412A-A945-499C-BC88-5BA6AC4383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4CE631-92D3-4E60-8735-ABA07A4612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66CE7-400A-4D17-8E8A-B2B1EFB63221}" type="datetimeFigureOut">
              <a:rPr lang="en-CA" smtClean="0"/>
              <a:t>2021-03-02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E59E92-B8A1-4762-9F7C-C84C811531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2D628F-457D-4B64-B6C1-CB87D311A9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4C8D0-177D-494C-A8DF-B43E6071221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272290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79FF1-F403-438D-8315-855584E616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6F047C3-99D2-42AB-90B0-4C862925557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4D845F-EEA7-45D4-8FD1-96DB22CA03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E375AB-38BD-4A20-897A-F1DCFB8AC7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66CE7-400A-4D17-8E8A-B2B1EFB63221}" type="datetimeFigureOut">
              <a:rPr lang="en-CA" smtClean="0"/>
              <a:t>2021-03-02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4DE5CE-86F9-4118-AF97-4768D78C03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349CBC-6E9C-4B78-99D4-0570A6C0AD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4C8D0-177D-494C-A8DF-B43E6071221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296447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3B36F26-FF28-4920-93B0-E193B6939B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718A0E-5232-47A5-99DE-873CCF4567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33DB58-E4DC-4C92-A696-082017BB02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366CE7-400A-4D17-8E8A-B2B1EFB63221}" type="datetimeFigureOut">
              <a:rPr lang="en-CA" smtClean="0"/>
              <a:t>2021-03-02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B51680-941F-4EE9-8517-F53F0F26F8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56D23C-6BC2-4C6D-829A-2CEFC6D24B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84C8D0-177D-494C-A8DF-B43E6071221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410254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acookson" TargetMode="External"/><Relationship Id="rId2" Type="http://schemas.openxmlformats.org/officeDocument/2006/relationships/hyperlink" Target="https://twitter.com/alexcookson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acookson" TargetMode="External"/><Relationship Id="rId2" Type="http://schemas.openxmlformats.org/officeDocument/2006/relationships/hyperlink" Target="https://twitter.com/alexcookson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acookson" TargetMode="External"/><Relationship Id="rId2" Type="http://schemas.openxmlformats.org/officeDocument/2006/relationships/hyperlink" Target="https://twitter.com/alexcookson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6D5FF1-7083-4CA3-B0B9-B8BAF4602C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2369" y="1122363"/>
            <a:ext cx="11157439" cy="2387600"/>
          </a:xfrm>
        </p:spPr>
        <p:txBody>
          <a:bodyPr>
            <a:normAutofit/>
          </a:bodyPr>
          <a:lstStyle/>
          <a:p>
            <a:r>
              <a:rPr lang="en-CA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Great Datasets:</a:t>
            </a:r>
            <a:br>
              <a:rPr lang="en-CA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</a:br>
            <a:r>
              <a:rPr lang="en-CA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A      Story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A5B438-F62C-4392-A404-2CC7FD203B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55477"/>
            <a:ext cx="9144000" cy="2154115"/>
          </a:xfrm>
        </p:spPr>
        <p:txBody>
          <a:bodyPr>
            <a:normAutofit fontScale="92500" lnSpcReduction="20000"/>
          </a:bodyPr>
          <a:lstStyle/>
          <a:p>
            <a:pPr algn="l"/>
            <a:r>
              <a:rPr lang="en-CA" sz="26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Alex Cookson</a:t>
            </a:r>
          </a:p>
          <a:p>
            <a:endParaRPr lang="en-CA" dirty="0">
              <a:solidFill>
                <a:schemeClr val="tx1">
                  <a:lumMod val="75000"/>
                  <a:lumOff val="25000"/>
                </a:schemeClr>
              </a:solidFill>
              <a:latin typeface="Bahnschrift Light" panose="020B0502040204020203" pitchFamily="34" charset="0"/>
            </a:endParaRPr>
          </a:p>
          <a:p>
            <a:pPr algn="l"/>
            <a:r>
              <a:rPr lang="en-CA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" panose="020B0502040204020203" pitchFamily="34" charset="0"/>
              </a:rPr>
              <a:t>       </a:t>
            </a:r>
            <a:r>
              <a:rPr lang="en-CA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" panose="020B0502040204020203" pitchFamily="34" charset="0"/>
                <a:hlinkClick r:id="rId2"/>
              </a:rPr>
              <a:t>@alexcookson</a:t>
            </a:r>
            <a:endParaRPr lang="en-CA" dirty="0">
              <a:solidFill>
                <a:schemeClr val="tx1">
                  <a:lumMod val="75000"/>
                  <a:lumOff val="25000"/>
                </a:schemeClr>
              </a:solidFill>
              <a:latin typeface="Bahnschrift Light" panose="020B0502040204020203" pitchFamily="34" charset="0"/>
            </a:endParaRPr>
          </a:p>
          <a:p>
            <a:pPr algn="l"/>
            <a:r>
              <a:rPr lang="en-CA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" panose="020B0502040204020203" pitchFamily="34" charset="0"/>
              </a:rPr>
              <a:t>       </a:t>
            </a:r>
            <a:r>
              <a:rPr lang="en-CA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Bahnschrift Light" panose="020B0502040204020203" pitchFamily="34" charset="0"/>
                <a:hlinkClick r:id="rId3"/>
              </a:rPr>
              <a:t>tacookson</a:t>
            </a:r>
            <a:endParaRPr lang="en-CA" dirty="0">
              <a:solidFill>
                <a:schemeClr val="tx1">
                  <a:lumMod val="75000"/>
                  <a:lumOff val="25000"/>
                </a:schemeClr>
              </a:solidFill>
              <a:latin typeface="Bahnschrift Light" panose="020B0502040204020203" pitchFamily="34" charset="0"/>
            </a:endParaRPr>
          </a:p>
          <a:p>
            <a:pPr algn="l"/>
            <a:endParaRPr lang="en-CA" dirty="0">
              <a:solidFill>
                <a:schemeClr val="tx1">
                  <a:lumMod val="75000"/>
                  <a:lumOff val="25000"/>
                </a:schemeClr>
              </a:solidFill>
              <a:latin typeface="Bahnschrift Light" panose="020B0502040204020203" pitchFamily="34" charset="0"/>
            </a:endParaRPr>
          </a:p>
          <a:p>
            <a:pPr algn="l"/>
            <a:r>
              <a:rPr lang="en-CA" sz="1500" dirty="0">
                <a:solidFill>
                  <a:srgbClr val="EEEEE6"/>
                </a:solidFill>
                <a:latin typeface="Bahnschrift Light" panose="020B0502040204020203" pitchFamily="34" charset="0"/>
              </a:rPr>
              <a:t>_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2673A86-C079-4393-BD7B-276A975C43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9645" y="5351584"/>
            <a:ext cx="284087" cy="2840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7FE7711-ACCF-426E-829E-223B1DD0A5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9488" y="4970622"/>
            <a:ext cx="284400" cy="284400"/>
          </a:xfrm>
          <a:prstGeom prst="rect">
            <a:avLst/>
          </a:prstGeom>
        </p:spPr>
      </p:pic>
      <p:pic>
        <p:nvPicPr>
          <p:cNvPr id="5" name="Picture 4" descr="Shape, arrow&#10;&#10;Description automatically generated">
            <a:extLst>
              <a:ext uri="{FF2B5EF4-FFF2-40B4-BE49-F238E27FC236}">
                <a16:creationId xmlns:a16="http://schemas.microsoft.com/office/drawing/2014/main" id="{97805194-5538-4F22-83DC-03E09C24E0F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3337" y="2682568"/>
            <a:ext cx="788379" cy="788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3794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6D5FF1-7083-4CA3-B0B9-B8BAF4602C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2369" y="1122363"/>
            <a:ext cx="11157439" cy="2387600"/>
          </a:xfrm>
        </p:spPr>
        <p:txBody>
          <a:bodyPr>
            <a:normAutofit/>
          </a:bodyPr>
          <a:lstStyle/>
          <a:p>
            <a:r>
              <a:rPr lang="en-CA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Great Datasets:</a:t>
            </a:r>
            <a:br>
              <a:rPr lang="en-CA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</a:br>
            <a:r>
              <a:rPr lang="en-CA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A      Story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A5B438-F62C-4392-A404-2CC7FD203B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55477"/>
            <a:ext cx="9144000" cy="2154115"/>
          </a:xfrm>
        </p:spPr>
        <p:txBody>
          <a:bodyPr>
            <a:normAutofit fontScale="92500" lnSpcReduction="20000"/>
          </a:bodyPr>
          <a:lstStyle/>
          <a:p>
            <a:pPr algn="l"/>
            <a:r>
              <a:rPr lang="en-CA" sz="26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Alex Cookson</a:t>
            </a:r>
          </a:p>
          <a:p>
            <a:endParaRPr lang="en-CA" dirty="0">
              <a:solidFill>
                <a:schemeClr val="tx1">
                  <a:lumMod val="75000"/>
                  <a:lumOff val="25000"/>
                </a:schemeClr>
              </a:solidFill>
              <a:latin typeface="Bahnschrift Light" panose="020B0502040204020203" pitchFamily="34" charset="0"/>
            </a:endParaRPr>
          </a:p>
          <a:p>
            <a:pPr algn="l"/>
            <a:r>
              <a:rPr lang="en-CA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" panose="020B0502040204020203" pitchFamily="34" charset="0"/>
              </a:rPr>
              <a:t>       </a:t>
            </a:r>
            <a:r>
              <a:rPr lang="en-CA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" panose="020B0502040204020203" pitchFamily="34" charset="0"/>
                <a:hlinkClick r:id="rId2"/>
              </a:rPr>
              <a:t>@alexcookson</a:t>
            </a:r>
            <a:endParaRPr lang="en-CA" dirty="0">
              <a:solidFill>
                <a:schemeClr val="tx1">
                  <a:lumMod val="75000"/>
                  <a:lumOff val="25000"/>
                </a:schemeClr>
              </a:solidFill>
              <a:latin typeface="Bahnschrift Light" panose="020B0502040204020203" pitchFamily="34" charset="0"/>
            </a:endParaRPr>
          </a:p>
          <a:p>
            <a:pPr algn="l"/>
            <a:r>
              <a:rPr lang="en-CA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" panose="020B0502040204020203" pitchFamily="34" charset="0"/>
              </a:rPr>
              <a:t>       </a:t>
            </a:r>
            <a:r>
              <a:rPr lang="en-CA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Bahnschrift Light" panose="020B0502040204020203" pitchFamily="34" charset="0"/>
                <a:hlinkClick r:id="rId3"/>
              </a:rPr>
              <a:t>tacookson</a:t>
            </a:r>
            <a:endParaRPr lang="en-CA" dirty="0">
              <a:solidFill>
                <a:schemeClr val="tx1">
                  <a:lumMod val="75000"/>
                  <a:lumOff val="25000"/>
                </a:schemeClr>
              </a:solidFill>
              <a:latin typeface="Bahnschrift Light" panose="020B0502040204020203" pitchFamily="34" charset="0"/>
            </a:endParaRPr>
          </a:p>
          <a:p>
            <a:pPr algn="l"/>
            <a:endParaRPr lang="en-CA" dirty="0">
              <a:solidFill>
                <a:schemeClr val="tx1">
                  <a:lumMod val="75000"/>
                  <a:lumOff val="25000"/>
                </a:schemeClr>
              </a:solidFill>
              <a:latin typeface="Bahnschrift Light" panose="020B0502040204020203" pitchFamily="34" charset="0"/>
            </a:endParaRPr>
          </a:p>
          <a:p>
            <a:pPr algn="l"/>
            <a:r>
              <a:rPr lang="en-CA" sz="1500" dirty="0">
                <a:solidFill>
                  <a:srgbClr val="EEEEE6"/>
                </a:solidFill>
                <a:latin typeface="Bahnschrift Light" panose="020B0502040204020203" pitchFamily="34" charset="0"/>
              </a:rPr>
              <a:t>_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2673A86-C079-4393-BD7B-276A975C43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9645" y="5351584"/>
            <a:ext cx="284087" cy="2840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7FE7711-ACCF-426E-829E-223B1DD0A5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9488" y="4970622"/>
            <a:ext cx="284400" cy="284400"/>
          </a:xfrm>
          <a:prstGeom prst="rect">
            <a:avLst/>
          </a:prstGeom>
        </p:spPr>
      </p:pic>
      <p:pic>
        <p:nvPicPr>
          <p:cNvPr id="5" name="Picture 4" descr="Shape, arrow&#10;&#10;Description automatically generated">
            <a:extLst>
              <a:ext uri="{FF2B5EF4-FFF2-40B4-BE49-F238E27FC236}">
                <a16:creationId xmlns:a16="http://schemas.microsoft.com/office/drawing/2014/main" id="{97805194-5538-4F22-83DC-03E09C24E0F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3337" y="2682568"/>
            <a:ext cx="788379" cy="788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7329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6D5FF1-7083-4CA3-B0B9-B8BAF4602C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2369" y="1122363"/>
            <a:ext cx="11157439" cy="2387600"/>
          </a:xfrm>
        </p:spPr>
        <p:txBody>
          <a:bodyPr>
            <a:normAutofit/>
          </a:bodyPr>
          <a:lstStyle/>
          <a:p>
            <a:r>
              <a:rPr lang="en-CA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Great Datasets:</a:t>
            </a:r>
            <a:br>
              <a:rPr lang="en-CA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</a:br>
            <a:r>
              <a:rPr lang="en-CA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A      Story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A5B438-F62C-4392-A404-2CC7FD203B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55477"/>
            <a:ext cx="9144000" cy="2154115"/>
          </a:xfrm>
        </p:spPr>
        <p:txBody>
          <a:bodyPr>
            <a:normAutofit fontScale="92500" lnSpcReduction="20000"/>
          </a:bodyPr>
          <a:lstStyle/>
          <a:p>
            <a:pPr algn="l"/>
            <a:r>
              <a:rPr lang="en-CA" sz="26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Alex Cookson</a:t>
            </a:r>
          </a:p>
          <a:p>
            <a:endParaRPr lang="en-CA" dirty="0">
              <a:solidFill>
                <a:schemeClr val="tx1">
                  <a:lumMod val="75000"/>
                  <a:lumOff val="25000"/>
                </a:schemeClr>
              </a:solidFill>
              <a:latin typeface="Bahnschrift Light" panose="020B0502040204020203" pitchFamily="34" charset="0"/>
            </a:endParaRPr>
          </a:p>
          <a:p>
            <a:pPr algn="l"/>
            <a:r>
              <a:rPr lang="en-CA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" panose="020B0502040204020203" pitchFamily="34" charset="0"/>
              </a:rPr>
              <a:t>       </a:t>
            </a:r>
            <a:r>
              <a:rPr lang="en-CA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" panose="020B0502040204020203" pitchFamily="34" charset="0"/>
                <a:hlinkClick r:id="rId2"/>
              </a:rPr>
              <a:t>@alexcookson</a:t>
            </a:r>
            <a:endParaRPr lang="en-CA" dirty="0">
              <a:solidFill>
                <a:schemeClr val="tx1">
                  <a:lumMod val="75000"/>
                  <a:lumOff val="25000"/>
                </a:schemeClr>
              </a:solidFill>
              <a:latin typeface="Bahnschrift Light" panose="020B0502040204020203" pitchFamily="34" charset="0"/>
            </a:endParaRPr>
          </a:p>
          <a:p>
            <a:pPr algn="l"/>
            <a:r>
              <a:rPr lang="en-CA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" panose="020B0502040204020203" pitchFamily="34" charset="0"/>
              </a:rPr>
              <a:t>       </a:t>
            </a:r>
            <a:r>
              <a:rPr lang="en-CA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Bahnschrift Light" panose="020B0502040204020203" pitchFamily="34" charset="0"/>
                <a:hlinkClick r:id="rId3"/>
              </a:rPr>
              <a:t>tacookson</a:t>
            </a:r>
            <a:endParaRPr lang="en-CA" dirty="0">
              <a:solidFill>
                <a:schemeClr val="tx1">
                  <a:lumMod val="75000"/>
                  <a:lumOff val="25000"/>
                </a:schemeClr>
              </a:solidFill>
              <a:latin typeface="Bahnschrift Light" panose="020B0502040204020203" pitchFamily="34" charset="0"/>
            </a:endParaRPr>
          </a:p>
          <a:p>
            <a:pPr algn="l"/>
            <a:endParaRPr lang="en-CA" dirty="0">
              <a:solidFill>
                <a:schemeClr val="tx1">
                  <a:lumMod val="75000"/>
                  <a:lumOff val="25000"/>
                </a:schemeClr>
              </a:solidFill>
              <a:latin typeface="Bahnschrift Light" panose="020B0502040204020203" pitchFamily="34" charset="0"/>
            </a:endParaRPr>
          </a:p>
          <a:p>
            <a:pPr algn="l"/>
            <a:r>
              <a:rPr lang="en-CA" sz="1500" dirty="0">
                <a:solidFill>
                  <a:srgbClr val="EEEEE6"/>
                </a:solidFill>
                <a:latin typeface="Bahnschrift Light" panose="020B0502040204020203" pitchFamily="34" charset="0"/>
              </a:rPr>
              <a:t>_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2673A86-C079-4393-BD7B-276A975C43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9645" y="5351584"/>
            <a:ext cx="284087" cy="2840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7FE7711-ACCF-426E-829E-223B1DD0A5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9488" y="4970622"/>
            <a:ext cx="284400" cy="284400"/>
          </a:xfrm>
          <a:prstGeom prst="rect">
            <a:avLst/>
          </a:prstGeom>
        </p:spPr>
      </p:pic>
      <p:pic>
        <p:nvPicPr>
          <p:cNvPr id="5" name="Picture 4" descr="Shape, arrow&#10;&#10;Description automatically generated">
            <a:extLst>
              <a:ext uri="{FF2B5EF4-FFF2-40B4-BE49-F238E27FC236}">
                <a16:creationId xmlns:a16="http://schemas.microsoft.com/office/drawing/2014/main" id="{97805194-5538-4F22-83DC-03E09C24E0F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3337" y="2682568"/>
            <a:ext cx="788379" cy="78837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3C01EB8-0369-4C9B-95F9-F9E232CE92BA}"/>
              </a:ext>
            </a:extLst>
          </p:cNvPr>
          <p:cNvSpPr txBox="1"/>
          <p:nvPr/>
        </p:nvSpPr>
        <p:spPr>
          <a:xfrm rot="532250">
            <a:off x="3177230" y="3426738"/>
            <a:ext cx="35515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Gloria Hallelujah" panose="02000000000000000000" pitchFamily="2" charset="0"/>
              </a:rPr>
              <a:t>Many</a:t>
            </a:r>
            <a:endParaRPr lang="en-CA" sz="4400" dirty="0">
              <a:solidFill>
                <a:srgbClr val="EEEEE6"/>
              </a:solidFill>
              <a:latin typeface="African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791CC7-E9A2-426A-9F43-A3192B95E819}"/>
              </a:ext>
            </a:extLst>
          </p:cNvPr>
          <p:cNvSpPr txBox="1"/>
          <p:nvPr/>
        </p:nvSpPr>
        <p:spPr>
          <a:xfrm rot="764928">
            <a:off x="4777094" y="3311957"/>
            <a:ext cx="3518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Gloria Hallelujah" panose="02000000000000000000" pitchFamily="2" charset="0"/>
              </a:rPr>
              <a:t>^</a:t>
            </a:r>
            <a:endParaRPr lang="en-CA" sz="4000" dirty="0">
              <a:solidFill>
                <a:srgbClr val="EEEEE6"/>
              </a:solidFill>
              <a:latin typeface="African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E3F73BC-5912-4FA4-A1CA-30EAC361F49B}"/>
              </a:ext>
            </a:extLst>
          </p:cNvPr>
          <p:cNvSpPr txBox="1"/>
          <p:nvPr/>
        </p:nvSpPr>
        <p:spPr>
          <a:xfrm rot="20928837">
            <a:off x="7238219" y="2497589"/>
            <a:ext cx="8318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7200" dirty="0">
                <a:solidFill>
                  <a:schemeClr val="tx1">
                    <a:lumMod val="75000"/>
                    <a:lumOff val="25000"/>
                  </a:schemeClr>
                </a:solidFill>
                <a:latin typeface="Gloria Hallelujah" panose="02000000000000000000" pitchFamily="2" charset="0"/>
                <a:cs typeface="Calibri" panose="020F0502020204030204" pitchFamily="34" charset="0"/>
              </a:rPr>
              <a:t>—</a:t>
            </a:r>
            <a:endParaRPr lang="en-CA" sz="9600" dirty="0">
              <a:solidFill>
                <a:srgbClr val="EEEEE6"/>
              </a:solidFill>
              <a:latin typeface="African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1894DCA-658B-428B-8D11-9C5C6AA003FB}"/>
              </a:ext>
            </a:extLst>
          </p:cNvPr>
          <p:cNvSpPr txBox="1"/>
          <p:nvPr/>
        </p:nvSpPr>
        <p:spPr>
          <a:xfrm rot="532250">
            <a:off x="7235078" y="2426931"/>
            <a:ext cx="6623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loria Hallelujah" panose="02000000000000000000" pitchFamily="2" charset="0"/>
              </a:rPr>
              <a:t>ies</a:t>
            </a:r>
            <a:endParaRPr lang="en-CA" sz="3600" dirty="0">
              <a:solidFill>
                <a:srgbClr val="EEEEE6"/>
              </a:solidFill>
              <a:latin typeface="African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8D8402C-E5C1-4BAC-95FD-2A7FA9121933}"/>
              </a:ext>
            </a:extLst>
          </p:cNvPr>
          <p:cNvSpPr txBox="1"/>
          <p:nvPr/>
        </p:nvSpPr>
        <p:spPr>
          <a:xfrm rot="11843201">
            <a:off x="7371395" y="2420958"/>
            <a:ext cx="3518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Gloria Hallelujah" panose="02000000000000000000" pitchFamily="2" charset="0"/>
              </a:rPr>
              <a:t>^</a:t>
            </a:r>
            <a:endParaRPr lang="en-CA" sz="4000" dirty="0">
              <a:solidFill>
                <a:srgbClr val="EEEEE6"/>
              </a:solidFill>
              <a:latin typeface="African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5C13BB7-CC24-4C55-B034-3FE889DD2521}"/>
              </a:ext>
            </a:extLst>
          </p:cNvPr>
          <p:cNvSpPr txBox="1"/>
          <p:nvPr/>
        </p:nvSpPr>
        <p:spPr>
          <a:xfrm rot="19428455">
            <a:off x="3902534" y="2288467"/>
            <a:ext cx="120178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9600" dirty="0">
                <a:solidFill>
                  <a:schemeClr val="tx1">
                    <a:lumMod val="75000"/>
                    <a:lumOff val="25000"/>
                  </a:schemeClr>
                </a:solidFill>
                <a:latin typeface="Gloria Hallelujah" panose="02000000000000000000" pitchFamily="2" charset="0"/>
                <a:cs typeface="Calibri" panose="020F0502020204030204" pitchFamily="34" charset="0"/>
              </a:rPr>
              <a:t>—</a:t>
            </a:r>
            <a:endParaRPr lang="en-CA" sz="16600" dirty="0">
              <a:solidFill>
                <a:srgbClr val="EEEEE6"/>
              </a:solidFill>
              <a:latin typeface="African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81D68BE-F4DC-4B27-8C2B-FC8EC4A151B2}"/>
              </a:ext>
            </a:extLst>
          </p:cNvPr>
          <p:cNvSpPr txBox="1"/>
          <p:nvPr/>
        </p:nvSpPr>
        <p:spPr>
          <a:xfrm rot="3222251">
            <a:off x="3893306" y="2284846"/>
            <a:ext cx="120178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9600" dirty="0">
                <a:solidFill>
                  <a:schemeClr val="tx1">
                    <a:lumMod val="75000"/>
                    <a:lumOff val="25000"/>
                  </a:schemeClr>
                </a:solidFill>
                <a:latin typeface="Gloria Hallelujah" panose="02000000000000000000" pitchFamily="2" charset="0"/>
                <a:cs typeface="Calibri" panose="020F0502020204030204" pitchFamily="34" charset="0"/>
              </a:rPr>
              <a:t>—</a:t>
            </a:r>
            <a:endParaRPr lang="en-CA" sz="16600" dirty="0">
              <a:solidFill>
                <a:srgbClr val="EEEEE6"/>
              </a:solidFill>
              <a:latin typeface="African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20026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AFF29F-6D2B-4FF9-92B3-C0F4E9879A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66EDE2-31DD-4474-ACCE-18BEAD0E52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283087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690BD9-15D8-4512-8D68-8EB620A1A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4860D4-024B-4038-A428-0608E4E349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123352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77C56E-EF97-4DF8-8AEB-795265C5B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B2A17A-D4E2-4117-A809-7CD5B78875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541625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FD667B5-2D1E-4ABF-92E8-324096A6768B}"/>
              </a:ext>
            </a:extLst>
          </p:cNvPr>
          <p:cNvSpPr txBox="1"/>
          <p:nvPr/>
        </p:nvSpPr>
        <p:spPr>
          <a:xfrm>
            <a:off x="1591068" y="1817665"/>
            <a:ext cx="900986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Gloria Hallelujah" panose="02000000000000000000" pitchFamily="2" charset="0"/>
              </a:rPr>
              <a:t>How do I </a:t>
            </a:r>
            <a:r>
              <a:rPr lang="en-CA" sz="6000" dirty="0">
                <a:solidFill>
                  <a:srgbClr val="C00000"/>
                </a:solidFill>
                <a:latin typeface="Gloria Hallelujah" panose="02000000000000000000" pitchFamily="2" charset="0"/>
              </a:rPr>
              <a:t>learn</a:t>
            </a:r>
            <a:r>
              <a:rPr lang="en-CA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Gloria Hallelujah" panose="02000000000000000000" pitchFamily="2" charset="0"/>
              </a:rPr>
              <a:t> how to do </a:t>
            </a:r>
            <a:r>
              <a:rPr lang="en-CA" sz="6000" dirty="0">
                <a:solidFill>
                  <a:srgbClr val="C00000"/>
                </a:solidFill>
                <a:latin typeface="Gloria Hallelujah" panose="02000000000000000000" pitchFamily="2" charset="0"/>
              </a:rPr>
              <a:t>[thing]</a:t>
            </a:r>
            <a:r>
              <a:rPr lang="en-CA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Gloria Hallelujah" panose="02000000000000000000" pitchFamily="2" charset="0"/>
              </a:rPr>
              <a:t> in R?</a:t>
            </a:r>
          </a:p>
        </p:txBody>
      </p:sp>
    </p:spTree>
    <p:extLst>
      <p:ext uri="{BB962C8B-B14F-4D97-AF65-F5344CB8AC3E}">
        <p14:creationId xmlns:p14="http://schemas.microsoft.com/office/powerpoint/2010/main" val="24015609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FD667B5-2D1E-4ABF-92E8-324096A6768B}"/>
              </a:ext>
            </a:extLst>
          </p:cNvPr>
          <p:cNvSpPr txBox="1"/>
          <p:nvPr/>
        </p:nvSpPr>
        <p:spPr>
          <a:xfrm>
            <a:off x="1591068" y="1817665"/>
            <a:ext cx="900986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Gloria Hallelujah" panose="02000000000000000000" pitchFamily="2" charset="0"/>
              </a:rPr>
              <a:t>How do I </a:t>
            </a:r>
            <a:r>
              <a:rPr lang="en-CA" sz="6000" dirty="0">
                <a:solidFill>
                  <a:srgbClr val="C00000"/>
                </a:solidFill>
                <a:latin typeface="Gloria Hallelujah" panose="02000000000000000000" pitchFamily="2" charset="0"/>
              </a:rPr>
              <a:t>learn</a:t>
            </a:r>
            <a:r>
              <a:rPr lang="en-CA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Gloria Hallelujah" panose="02000000000000000000" pitchFamily="2" charset="0"/>
              </a:rPr>
              <a:t> how to do </a:t>
            </a:r>
            <a:r>
              <a:rPr lang="en-CA" sz="6000" dirty="0">
                <a:solidFill>
                  <a:srgbClr val="C00000"/>
                </a:solidFill>
                <a:latin typeface="Gloria Hallelujah" panose="02000000000000000000" pitchFamily="2" charset="0"/>
              </a:rPr>
              <a:t>[thing]</a:t>
            </a:r>
            <a:r>
              <a:rPr lang="en-CA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Gloria Hallelujah" panose="02000000000000000000" pitchFamily="2" charset="0"/>
              </a:rPr>
              <a:t> in R?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D6C372-B3EC-4038-B247-0D79F609BFF8}"/>
              </a:ext>
            </a:extLst>
          </p:cNvPr>
          <p:cNvSpPr txBox="1"/>
          <p:nvPr/>
        </p:nvSpPr>
        <p:spPr>
          <a:xfrm>
            <a:off x="3176951" y="3844580"/>
            <a:ext cx="4859555" cy="28161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CA" sz="2400" dirty="0">
                <a:solidFill>
                  <a:schemeClr val="bg1">
                    <a:lumMod val="50000"/>
                  </a:schemeClr>
                </a:solidFill>
                <a:latin typeface="Gloria Hallelujah" panose="02000000000000000000" pitchFamily="2" charset="0"/>
              </a:rPr>
              <a:t>[ sentiment analysis ]</a:t>
            </a:r>
          </a:p>
          <a:p>
            <a:pPr algn="ctr">
              <a:lnSpc>
                <a:spcPct val="150000"/>
              </a:lnSpc>
            </a:pPr>
            <a:r>
              <a:rPr lang="en-CA" sz="2400" dirty="0">
                <a:solidFill>
                  <a:schemeClr val="bg1">
                    <a:lumMod val="50000"/>
                  </a:schemeClr>
                </a:solidFill>
                <a:latin typeface="Gloria Hallelujah" panose="02000000000000000000" pitchFamily="2" charset="0"/>
              </a:rPr>
              <a:t>[ data visualization ]</a:t>
            </a:r>
          </a:p>
          <a:p>
            <a:pPr algn="ctr">
              <a:lnSpc>
                <a:spcPct val="150000"/>
              </a:lnSpc>
            </a:pPr>
            <a:r>
              <a:rPr lang="en-CA" sz="2400" dirty="0">
                <a:solidFill>
                  <a:schemeClr val="bg1">
                    <a:lumMod val="50000"/>
                  </a:schemeClr>
                </a:solidFill>
                <a:latin typeface="Gloria Hallelujah" panose="02000000000000000000" pitchFamily="2" charset="0"/>
              </a:rPr>
              <a:t>[ web scraping ]</a:t>
            </a:r>
          </a:p>
          <a:p>
            <a:pPr algn="ctr">
              <a:lnSpc>
                <a:spcPct val="150000"/>
              </a:lnSpc>
            </a:pPr>
            <a:r>
              <a:rPr lang="en-CA" sz="2400" dirty="0">
                <a:solidFill>
                  <a:schemeClr val="bg1">
                    <a:lumMod val="50000"/>
                  </a:schemeClr>
                </a:solidFill>
                <a:latin typeface="Gloria Hallelujah" panose="02000000000000000000" pitchFamily="2" charset="0"/>
              </a:rPr>
              <a:t>[ forecasting ]</a:t>
            </a:r>
          </a:p>
          <a:p>
            <a:pPr algn="ctr">
              <a:lnSpc>
                <a:spcPct val="150000"/>
              </a:lnSpc>
            </a:pPr>
            <a:r>
              <a:rPr lang="en-CA" sz="2400" dirty="0">
                <a:solidFill>
                  <a:schemeClr val="bg1">
                    <a:lumMod val="50000"/>
                  </a:schemeClr>
                </a:solidFill>
                <a:latin typeface="Gloria Hallelujah" panose="02000000000000000000" pitchFamily="2" charset="0"/>
              </a:rPr>
              <a:t>[ … ]</a:t>
            </a:r>
          </a:p>
        </p:txBody>
      </p:sp>
    </p:spTree>
    <p:extLst>
      <p:ext uri="{BB962C8B-B14F-4D97-AF65-F5344CB8AC3E}">
        <p14:creationId xmlns:p14="http://schemas.microsoft.com/office/powerpoint/2010/main" val="35541608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3B388826-4446-4BC8-AEFC-F427971C7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0650" y="0"/>
            <a:ext cx="68707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EEF8942-4CDD-4393-854D-4C20E0B457C2}"/>
              </a:ext>
            </a:extLst>
          </p:cNvPr>
          <p:cNvSpPr txBox="1"/>
          <p:nvPr/>
        </p:nvSpPr>
        <p:spPr>
          <a:xfrm>
            <a:off x="0" y="6550223"/>
            <a:ext cx="23294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4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Bahnschrift Light" panose="020B0502040204020203" pitchFamily="34" charset="0"/>
                <a:cs typeface="Arial" panose="020B0604020202020204" pitchFamily="34" charset="0"/>
              </a:rPr>
              <a:t>Artwork by @allison_horst</a:t>
            </a:r>
            <a:endParaRPr lang="en-CA" sz="1400" dirty="0">
              <a:solidFill>
                <a:schemeClr val="tx1">
                  <a:lumMod val="65000"/>
                  <a:lumOff val="35000"/>
                </a:schemeClr>
              </a:solidFill>
              <a:latin typeface="Bahnschrift Light" panose="020B0502040204020203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33696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FD667B5-2D1E-4ABF-92E8-324096A6768B}"/>
              </a:ext>
            </a:extLst>
          </p:cNvPr>
          <p:cNvSpPr txBox="1"/>
          <p:nvPr/>
        </p:nvSpPr>
        <p:spPr>
          <a:xfrm>
            <a:off x="1591068" y="907438"/>
            <a:ext cx="900986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6600" dirty="0">
                <a:solidFill>
                  <a:schemeClr val="tx1">
                    <a:lumMod val="75000"/>
                    <a:lumOff val="25000"/>
                  </a:schemeClr>
                </a:solidFill>
                <a:latin typeface="Gloria Hallelujah" panose="02000000000000000000" pitchFamily="2" charset="0"/>
              </a:rPr>
              <a:t>Great Datasets </a:t>
            </a:r>
            <a:r>
              <a:rPr lang="en-CA" sz="6600" dirty="0">
                <a:solidFill>
                  <a:srgbClr val="EEEEE6"/>
                </a:solidFill>
                <a:latin typeface="Gloria Hallelujah" panose="02000000000000000000" pitchFamily="2" charset="0"/>
              </a:rPr>
              <a:t>are</a:t>
            </a:r>
            <a:endParaRPr lang="en-CA" sz="8800" dirty="0">
              <a:solidFill>
                <a:srgbClr val="EEEEE6"/>
              </a:solidFill>
              <a:latin typeface="African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FEADBC-154A-4EDF-A151-6452EE3A0D30}"/>
              </a:ext>
            </a:extLst>
          </p:cNvPr>
          <p:cNvSpPr txBox="1"/>
          <p:nvPr/>
        </p:nvSpPr>
        <p:spPr>
          <a:xfrm rot="20922437">
            <a:off x="-184703" y="413530"/>
            <a:ext cx="35515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Gloria Hallelujah" panose="02000000000000000000" pitchFamily="2" charset="0"/>
              </a:rPr>
              <a:t>What about</a:t>
            </a:r>
            <a:endParaRPr lang="en-CA" sz="4000" dirty="0">
              <a:solidFill>
                <a:srgbClr val="EEEEE6"/>
              </a:solidFill>
              <a:latin typeface="African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AB6DF84-ABC9-4D22-AADD-BA07FA88C4B9}"/>
              </a:ext>
            </a:extLst>
          </p:cNvPr>
          <p:cNvSpPr txBox="1"/>
          <p:nvPr/>
        </p:nvSpPr>
        <p:spPr>
          <a:xfrm rot="571903">
            <a:off x="7098259" y="907438"/>
            <a:ext cx="355153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6600" dirty="0">
                <a:solidFill>
                  <a:schemeClr val="tx1">
                    <a:lumMod val="75000"/>
                    <a:lumOff val="25000"/>
                  </a:schemeClr>
                </a:solidFill>
                <a:latin typeface="Gloria Hallelujah" panose="02000000000000000000" pitchFamily="2" charset="0"/>
              </a:rPr>
              <a:t>?</a:t>
            </a:r>
            <a:endParaRPr lang="en-CA" sz="6600" dirty="0">
              <a:solidFill>
                <a:srgbClr val="EEEEE6"/>
              </a:solidFill>
              <a:latin typeface="African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23726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FD667B5-2D1E-4ABF-92E8-324096A6768B}"/>
              </a:ext>
            </a:extLst>
          </p:cNvPr>
          <p:cNvSpPr txBox="1"/>
          <p:nvPr/>
        </p:nvSpPr>
        <p:spPr>
          <a:xfrm>
            <a:off x="1591068" y="951398"/>
            <a:ext cx="9009864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6600" dirty="0">
                <a:solidFill>
                  <a:schemeClr val="tx1">
                    <a:lumMod val="75000"/>
                    <a:lumOff val="25000"/>
                  </a:schemeClr>
                </a:solidFill>
                <a:latin typeface="Gloria Hallelujah" panose="02000000000000000000" pitchFamily="2" charset="0"/>
              </a:rPr>
              <a:t>Great Datasets are </a:t>
            </a:r>
            <a:r>
              <a:rPr lang="en-CA" sz="8800" dirty="0">
                <a:solidFill>
                  <a:srgbClr val="0070C0"/>
                </a:solidFill>
                <a:latin typeface="African" pitchFamily="2" charset="0"/>
              </a:rPr>
              <a:t>COOL</a:t>
            </a:r>
          </a:p>
        </p:txBody>
      </p:sp>
    </p:spTree>
    <p:extLst>
      <p:ext uri="{BB962C8B-B14F-4D97-AF65-F5344CB8AC3E}">
        <p14:creationId xmlns:p14="http://schemas.microsoft.com/office/powerpoint/2010/main" val="17646256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D61D36-B95D-4276-A3DB-ACEAF41621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Bored?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1CAB42-6361-40A9-80DC-8F74D94BA0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086225" cy="4351338"/>
          </a:xfrm>
        </p:spPr>
        <p:txBody>
          <a:bodyPr/>
          <a:lstStyle/>
          <a:p>
            <a:r>
              <a:rPr lang="en-CA" dirty="0"/>
              <a:t>Watch the 5-minute version of this talk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889CD8-FF37-4050-A16E-C37088EC88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265" r="12812"/>
          <a:stretch/>
        </p:blipFill>
        <p:spPr>
          <a:xfrm>
            <a:off x="5133975" y="1690688"/>
            <a:ext cx="6867525" cy="455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8369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FD667B5-2D1E-4ABF-92E8-324096A6768B}"/>
              </a:ext>
            </a:extLst>
          </p:cNvPr>
          <p:cNvSpPr txBox="1"/>
          <p:nvPr/>
        </p:nvSpPr>
        <p:spPr>
          <a:xfrm>
            <a:off x="1591068" y="951398"/>
            <a:ext cx="9009864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6600" dirty="0">
                <a:solidFill>
                  <a:schemeClr val="tx1">
                    <a:lumMod val="75000"/>
                    <a:lumOff val="25000"/>
                  </a:schemeClr>
                </a:solidFill>
                <a:latin typeface="Gloria Hallelujah" panose="02000000000000000000" pitchFamily="2" charset="0"/>
              </a:rPr>
              <a:t>Great Datasets are </a:t>
            </a:r>
            <a:r>
              <a:rPr lang="en-CA" sz="8800" dirty="0">
                <a:solidFill>
                  <a:srgbClr val="0070C0"/>
                </a:solidFill>
                <a:latin typeface="African" pitchFamily="2" charset="0"/>
              </a:rPr>
              <a:t>COOL</a:t>
            </a:r>
          </a:p>
          <a:p>
            <a:pPr algn="ctr">
              <a:spcBef>
                <a:spcPts val="1800"/>
              </a:spcBef>
            </a:pPr>
            <a:r>
              <a:rPr lang="en-CA" sz="6600" dirty="0">
                <a:solidFill>
                  <a:schemeClr val="tx1">
                    <a:lumMod val="75000"/>
                    <a:lumOff val="25000"/>
                  </a:schemeClr>
                </a:solidFill>
                <a:latin typeface="Gloria Hallelujah" panose="02000000000000000000" pitchFamily="2" charset="0"/>
              </a:rPr>
              <a:t>and</a:t>
            </a:r>
          </a:p>
          <a:p>
            <a:pPr algn="ctr">
              <a:spcBef>
                <a:spcPts val="1800"/>
              </a:spcBef>
            </a:pPr>
            <a:r>
              <a:rPr lang="en-CA" sz="8000" dirty="0">
                <a:solidFill>
                  <a:srgbClr val="00823B"/>
                </a:solidFill>
                <a:latin typeface="Jokerman" panose="04090605060D06020702" pitchFamily="82" charset="0"/>
              </a:rPr>
              <a:t>INTERESTING</a:t>
            </a:r>
          </a:p>
        </p:txBody>
      </p:sp>
    </p:spTree>
    <p:extLst>
      <p:ext uri="{BB962C8B-B14F-4D97-AF65-F5344CB8AC3E}">
        <p14:creationId xmlns:p14="http://schemas.microsoft.com/office/powerpoint/2010/main" val="27981124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FD667B5-2D1E-4ABF-92E8-324096A6768B}"/>
              </a:ext>
            </a:extLst>
          </p:cNvPr>
          <p:cNvSpPr txBox="1"/>
          <p:nvPr/>
        </p:nvSpPr>
        <p:spPr>
          <a:xfrm>
            <a:off x="1591068" y="951398"/>
            <a:ext cx="9009864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6600" dirty="0">
                <a:solidFill>
                  <a:schemeClr val="bg1">
                    <a:lumMod val="85000"/>
                  </a:schemeClr>
                </a:solidFill>
                <a:latin typeface="Gloria Hallelujah" panose="02000000000000000000" pitchFamily="2" charset="0"/>
              </a:rPr>
              <a:t>Great Datasets are </a:t>
            </a:r>
            <a:r>
              <a:rPr lang="en-CA" sz="8800" dirty="0">
                <a:solidFill>
                  <a:srgbClr val="0070C0"/>
                </a:solidFill>
                <a:latin typeface="African" pitchFamily="2" charset="0"/>
              </a:rPr>
              <a:t>COOL</a:t>
            </a:r>
          </a:p>
          <a:p>
            <a:pPr algn="ctr">
              <a:spcBef>
                <a:spcPts val="1800"/>
              </a:spcBef>
            </a:pPr>
            <a:r>
              <a:rPr lang="en-CA" sz="6600" dirty="0">
                <a:solidFill>
                  <a:schemeClr val="bg1">
                    <a:lumMod val="85000"/>
                  </a:schemeClr>
                </a:solidFill>
                <a:latin typeface="Gloria Hallelujah" panose="02000000000000000000" pitchFamily="2" charset="0"/>
              </a:rPr>
              <a:t>and</a:t>
            </a:r>
          </a:p>
          <a:p>
            <a:pPr algn="ctr">
              <a:spcBef>
                <a:spcPts val="1800"/>
              </a:spcBef>
            </a:pPr>
            <a:r>
              <a:rPr lang="en-CA" sz="8000" dirty="0">
                <a:solidFill>
                  <a:schemeClr val="bg1">
                    <a:lumMod val="85000"/>
                  </a:schemeClr>
                </a:solidFill>
                <a:latin typeface="Jokerman" panose="04090605060D06020702" pitchFamily="82" charset="0"/>
              </a:rPr>
              <a:t>INTERESTING</a:t>
            </a:r>
          </a:p>
        </p:txBody>
      </p:sp>
    </p:spTree>
    <p:extLst>
      <p:ext uri="{BB962C8B-B14F-4D97-AF65-F5344CB8AC3E}">
        <p14:creationId xmlns:p14="http://schemas.microsoft.com/office/powerpoint/2010/main" val="5837935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FD667B5-2D1E-4ABF-92E8-324096A6768B}"/>
              </a:ext>
            </a:extLst>
          </p:cNvPr>
          <p:cNvSpPr txBox="1"/>
          <p:nvPr/>
        </p:nvSpPr>
        <p:spPr>
          <a:xfrm>
            <a:off x="1591068" y="951398"/>
            <a:ext cx="9009864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6600" dirty="0">
                <a:solidFill>
                  <a:schemeClr val="bg1">
                    <a:lumMod val="85000"/>
                  </a:schemeClr>
                </a:solidFill>
                <a:latin typeface="Gloria Hallelujah" panose="02000000000000000000" pitchFamily="2" charset="0"/>
              </a:rPr>
              <a:t>Great Datasets are </a:t>
            </a:r>
            <a:r>
              <a:rPr lang="en-CA" sz="8800" dirty="0">
                <a:solidFill>
                  <a:srgbClr val="0070C0"/>
                </a:solidFill>
                <a:latin typeface="African" pitchFamily="2" charset="0"/>
              </a:rPr>
              <a:t>COOL</a:t>
            </a:r>
          </a:p>
          <a:p>
            <a:pPr algn="ctr">
              <a:spcBef>
                <a:spcPts val="1800"/>
              </a:spcBef>
            </a:pPr>
            <a:r>
              <a:rPr lang="en-CA" sz="6600" dirty="0">
                <a:solidFill>
                  <a:schemeClr val="bg1">
                    <a:lumMod val="85000"/>
                  </a:schemeClr>
                </a:solidFill>
                <a:latin typeface="Gloria Hallelujah" panose="02000000000000000000" pitchFamily="2" charset="0"/>
              </a:rPr>
              <a:t>and</a:t>
            </a:r>
          </a:p>
          <a:p>
            <a:pPr algn="ctr">
              <a:spcBef>
                <a:spcPts val="1800"/>
              </a:spcBef>
            </a:pPr>
            <a:r>
              <a:rPr lang="en-CA" sz="8000" dirty="0">
                <a:solidFill>
                  <a:schemeClr val="bg1">
                    <a:lumMod val="85000"/>
                  </a:schemeClr>
                </a:solidFill>
                <a:latin typeface="Jokerman" panose="04090605060D06020702" pitchFamily="82" charset="0"/>
              </a:rPr>
              <a:t>INTERESTING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BEAE3C-D8AE-4879-8C1D-E043A650AB01}"/>
              </a:ext>
            </a:extLst>
          </p:cNvPr>
          <p:cNvSpPr txBox="1"/>
          <p:nvPr/>
        </p:nvSpPr>
        <p:spPr>
          <a:xfrm>
            <a:off x="2176964" y="3301280"/>
            <a:ext cx="314388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Gloria Hallelujah" panose="02000000000000000000" pitchFamily="2" charset="0"/>
              </a:rPr>
              <a:t>Speaks to you on a deeper level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14B7F9-02E8-42CA-880B-1AA4D8E66FFC}"/>
              </a:ext>
            </a:extLst>
          </p:cNvPr>
          <p:cNvSpPr txBox="1"/>
          <p:nvPr/>
        </p:nvSpPr>
        <p:spPr>
          <a:xfrm>
            <a:off x="8001009" y="2541070"/>
            <a:ext cx="300967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Gloria Hallelujah" panose="02000000000000000000" pitchFamily="2" charset="0"/>
              </a:rPr>
              <a:t>Cool to me isn’t (necessarily) cool to you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777142-97C8-4909-86B5-76BFCBB780A1}"/>
              </a:ext>
            </a:extLst>
          </p:cNvPr>
          <p:cNvSpPr txBox="1"/>
          <p:nvPr/>
        </p:nvSpPr>
        <p:spPr>
          <a:xfrm>
            <a:off x="2160206" y="2017850"/>
            <a:ext cx="36419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Gloria Hallelujah" panose="02000000000000000000" pitchFamily="2" charset="0"/>
              </a:rPr>
              <a:t>“That’s cool!”</a:t>
            </a:r>
          </a:p>
        </p:txBody>
      </p:sp>
    </p:spTree>
    <p:extLst>
      <p:ext uri="{BB962C8B-B14F-4D97-AF65-F5344CB8AC3E}">
        <p14:creationId xmlns:p14="http://schemas.microsoft.com/office/powerpoint/2010/main" val="22053184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FD667B5-2D1E-4ABF-92E8-324096A6768B}"/>
              </a:ext>
            </a:extLst>
          </p:cNvPr>
          <p:cNvSpPr txBox="1"/>
          <p:nvPr/>
        </p:nvSpPr>
        <p:spPr>
          <a:xfrm>
            <a:off x="1591068" y="951398"/>
            <a:ext cx="9009864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6600" dirty="0">
                <a:solidFill>
                  <a:schemeClr val="bg1">
                    <a:lumMod val="85000"/>
                  </a:schemeClr>
                </a:solidFill>
                <a:latin typeface="Gloria Hallelujah" panose="02000000000000000000" pitchFamily="2" charset="0"/>
              </a:rPr>
              <a:t>Great Datasets are </a:t>
            </a:r>
            <a:r>
              <a:rPr lang="en-CA" sz="8800" dirty="0">
                <a:solidFill>
                  <a:schemeClr val="bg1">
                    <a:lumMod val="85000"/>
                  </a:schemeClr>
                </a:solidFill>
                <a:latin typeface="African" pitchFamily="2" charset="0"/>
              </a:rPr>
              <a:t>COOL</a:t>
            </a:r>
          </a:p>
          <a:p>
            <a:pPr algn="ctr">
              <a:spcBef>
                <a:spcPts val="1800"/>
              </a:spcBef>
            </a:pPr>
            <a:r>
              <a:rPr lang="en-CA" sz="6600" dirty="0">
                <a:solidFill>
                  <a:schemeClr val="bg1">
                    <a:lumMod val="85000"/>
                  </a:schemeClr>
                </a:solidFill>
                <a:latin typeface="Gloria Hallelujah" panose="02000000000000000000" pitchFamily="2" charset="0"/>
              </a:rPr>
              <a:t>and</a:t>
            </a:r>
          </a:p>
          <a:p>
            <a:pPr algn="ctr">
              <a:spcBef>
                <a:spcPts val="1800"/>
              </a:spcBef>
            </a:pPr>
            <a:r>
              <a:rPr lang="en-CA" sz="8000" dirty="0">
                <a:solidFill>
                  <a:srgbClr val="00823B"/>
                </a:solidFill>
                <a:latin typeface="Jokerman" panose="04090605060D06020702" pitchFamily="82" charset="0"/>
              </a:rPr>
              <a:t>INTERESTING</a:t>
            </a:r>
          </a:p>
        </p:txBody>
      </p:sp>
    </p:spTree>
    <p:extLst>
      <p:ext uri="{BB962C8B-B14F-4D97-AF65-F5344CB8AC3E}">
        <p14:creationId xmlns:p14="http://schemas.microsoft.com/office/powerpoint/2010/main" val="7792409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FD667B5-2D1E-4ABF-92E8-324096A6768B}"/>
              </a:ext>
            </a:extLst>
          </p:cNvPr>
          <p:cNvSpPr txBox="1"/>
          <p:nvPr/>
        </p:nvSpPr>
        <p:spPr>
          <a:xfrm>
            <a:off x="1591068" y="951398"/>
            <a:ext cx="9009864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6600" dirty="0">
                <a:solidFill>
                  <a:schemeClr val="bg1">
                    <a:lumMod val="85000"/>
                  </a:schemeClr>
                </a:solidFill>
                <a:latin typeface="Gloria Hallelujah" panose="02000000000000000000" pitchFamily="2" charset="0"/>
              </a:rPr>
              <a:t>Great Datasets are </a:t>
            </a:r>
            <a:r>
              <a:rPr lang="en-CA" sz="8800" dirty="0">
                <a:solidFill>
                  <a:schemeClr val="bg1">
                    <a:lumMod val="85000"/>
                  </a:schemeClr>
                </a:solidFill>
                <a:latin typeface="African" pitchFamily="2" charset="0"/>
              </a:rPr>
              <a:t>COOL</a:t>
            </a:r>
          </a:p>
          <a:p>
            <a:pPr algn="ctr">
              <a:spcBef>
                <a:spcPts val="1800"/>
              </a:spcBef>
            </a:pPr>
            <a:r>
              <a:rPr lang="en-CA" sz="6600" dirty="0">
                <a:solidFill>
                  <a:schemeClr val="bg1">
                    <a:lumMod val="85000"/>
                  </a:schemeClr>
                </a:solidFill>
                <a:latin typeface="Gloria Hallelujah" panose="02000000000000000000" pitchFamily="2" charset="0"/>
              </a:rPr>
              <a:t>and</a:t>
            </a:r>
          </a:p>
          <a:p>
            <a:pPr algn="ctr">
              <a:spcBef>
                <a:spcPts val="1800"/>
              </a:spcBef>
            </a:pPr>
            <a:r>
              <a:rPr lang="en-CA" sz="8000" dirty="0">
                <a:solidFill>
                  <a:srgbClr val="00823B"/>
                </a:solidFill>
                <a:latin typeface="Jokerman" panose="04090605060D06020702" pitchFamily="82" charset="0"/>
              </a:rPr>
              <a:t>INTERESTING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A0758A-CD91-4AD0-965F-07AA5E718B9D}"/>
              </a:ext>
            </a:extLst>
          </p:cNvPr>
          <p:cNvSpPr txBox="1"/>
          <p:nvPr/>
        </p:nvSpPr>
        <p:spPr>
          <a:xfrm>
            <a:off x="627501" y="4108605"/>
            <a:ext cx="230912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Gloria Hallelujah" panose="02000000000000000000" pitchFamily="2" charset="0"/>
              </a:rPr>
              <a:t>Rouses your curiosity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530D96-2B30-438B-A0DF-940382014DB5}"/>
              </a:ext>
            </a:extLst>
          </p:cNvPr>
          <p:cNvSpPr txBox="1"/>
          <p:nvPr/>
        </p:nvSpPr>
        <p:spPr>
          <a:xfrm>
            <a:off x="8833657" y="3754644"/>
            <a:ext cx="289528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Gloria Hallelujah" panose="02000000000000000000" pitchFamily="2" charset="0"/>
              </a:rPr>
              <a:t>Prompts you to ask questions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087A02-C252-43EA-9ED1-D3C0CA13A201}"/>
              </a:ext>
            </a:extLst>
          </p:cNvPr>
          <p:cNvSpPr txBox="1"/>
          <p:nvPr/>
        </p:nvSpPr>
        <p:spPr>
          <a:xfrm>
            <a:off x="797170" y="5773282"/>
            <a:ext cx="230912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Gloria Hallelujah" panose="02000000000000000000" pitchFamily="2" charset="0"/>
              </a:rPr>
              <a:t>“Just one more graph”</a:t>
            </a:r>
          </a:p>
        </p:txBody>
      </p:sp>
    </p:spTree>
    <p:extLst>
      <p:ext uri="{BB962C8B-B14F-4D97-AF65-F5344CB8AC3E}">
        <p14:creationId xmlns:p14="http://schemas.microsoft.com/office/powerpoint/2010/main" val="31562858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white and black zebra animal on brown wooden floor">
            <a:extLst>
              <a:ext uri="{FF2B5EF4-FFF2-40B4-BE49-F238E27FC236}">
                <a16:creationId xmlns:a16="http://schemas.microsoft.com/office/drawing/2014/main" id="{3E1A086A-DE65-4806-9B1F-35278C1588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C577304-FE38-4F26-8128-76D2BF8642A9}"/>
              </a:ext>
            </a:extLst>
          </p:cNvPr>
          <p:cNvSpPr txBox="1"/>
          <p:nvPr/>
        </p:nvSpPr>
        <p:spPr>
          <a:xfrm>
            <a:off x="214184" y="5472959"/>
            <a:ext cx="43138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>
                <a:solidFill>
                  <a:schemeClr val="accent4">
                    <a:lumMod val="40000"/>
                    <a:lumOff val="60000"/>
                  </a:schemeClr>
                </a:solidFill>
                <a:latin typeface="Gloria Hallelujah" panose="02000000000000000000" pitchFamily="2" charset="0"/>
              </a:rPr>
              <a:t>Ring-tailed Lemurs have an average weight of 2.2kg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B9FD09-462F-4030-A420-0DF1AB41ED9F}"/>
              </a:ext>
            </a:extLst>
          </p:cNvPr>
          <p:cNvSpPr txBox="1"/>
          <p:nvPr/>
        </p:nvSpPr>
        <p:spPr>
          <a:xfrm>
            <a:off x="4712677" y="338315"/>
            <a:ext cx="772843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56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Gloria Hallelujah" panose="02000000000000000000" pitchFamily="2" charset="0"/>
              </a:rPr>
              <a:t>Duke Lemur Center</a:t>
            </a:r>
          </a:p>
        </p:txBody>
      </p:sp>
    </p:spTree>
    <p:extLst>
      <p:ext uri="{BB962C8B-B14F-4D97-AF65-F5344CB8AC3E}">
        <p14:creationId xmlns:p14="http://schemas.microsoft.com/office/powerpoint/2010/main" val="15895927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DD8E396-CA5E-427B-A918-32D1AB34EE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2" t="5840" r="-82" b="978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08FE1C8-378A-4EF1-BA8A-EE181BD4C0F4}"/>
              </a:ext>
            </a:extLst>
          </p:cNvPr>
          <p:cNvSpPr txBox="1"/>
          <p:nvPr/>
        </p:nvSpPr>
        <p:spPr>
          <a:xfrm>
            <a:off x="182661" y="338672"/>
            <a:ext cx="8537110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56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Gloria Hallelujah" panose="02000000000000000000" pitchFamily="2" charset="0"/>
              </a:rPr>
              <a:t>Broadway Grosses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30A61E-8EDC-4613-915C-ECE6E42DBBE1}"/>
              </a:ext>
            </a:extLst>
          </p:cNvPr>
          <p:cNvSpPr txBox="1"/>
          <p:nvPr/>
        </p:nvSpPr>
        <p:spPr>
          <a:xfrm>
            <a:off x="888245" y="1736795"/>
            <a:ext cx="54598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>
                <a:solidFill>
                  <a:schemeClr val="accent4">
                    <a:lumMod val="40000"/>
                    <a:lumOff val="60000"/>
                  </a:schemeClr>
                </a:solidFill>
                <a:latin typeface="Gloria Hallelujah" panose="02000000000000000000" pitchFamily="2" charset="0"/>
              </a:rPr>
              <a:t>Hamilton holds the record for top ticket price on Broadway </a:t>
            </a:r>
            <a:r>
              <a:rPr lang="en-CA" sz="2000" dirty="0">
                <a:solidFill>
                  <a:schemeClr val="accent4">
                    <a:lumMod val="40000"/>
                    <a:lumOff val="60000"/>
                  </a:schemeClr>
                </a:solidFill>
                <a:latin typeface="Gloria Hallelujah" panose="02000000000000000000" pitchFamily="2" charset="0"/>
                <a:cs typeface="Calibri" panose="020F0502020204030204" pitchFamily="34" charset="0"/>
              </a:rPr>
              <a:t>—</a:t>
            </a:r>
            <a:r>
              <a:rPr lang="en-CA" sz="2000" dirty="0">
                <a:solidFill>
                  <a:schemeClr val="accent4">
                    <a:lumMod val="40000"/>
                    <a:lumOff val="60000"/>
                  </a:schemeClr>
                </a:solidFill>
                <a:latin typeface="Gloria Hallelujah" panose="02000000000000000000" pitchFamily="2" charset="0"/>
              </a:rPr>
              <a:t> $998</a:t>
            </a:r>
            <a:endParaRPr lang="en-CA" sz="2000" i="1" dirty="0">
              <a:solidFill>
                <a:schemeClr val="accent4">
                  <a:lumMod val="40000"/>
                  <a:lumOff val="60000"/>
                </a:schemeClr>
              </a:solidFill>
              <a:latin typeface="Gloria Hallelujah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80985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97CE704D-BD94-4366-ACEF-C1F96AD7D2BB}"/>
              </a:ext>
            </a:extLst>
          </p:cNvPr>
          <p:cNvSpPr txBox="1"/>
          <p:nvPr/>
        </p:nvSpPr>
        <p:spPr>
          <a:xfrm>
            <a:off x="362173" y="496708"/>
            <a:ext cx="99341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Gloria Hallelujah" panose="02000000000000000000" pitchFamily="2" charset="0"/>
              </a:rPr>
              <a:t>Fictional Character Personalities</a:t>
            </a:r>
          </a:p>
        </p:txBody>
      </p:sp>
    </p:spTree>
    <p:extLst>
      <p:ext uri="{BB962C8B-B14F-4D97-AF65-F5344CB8AC3E}">
        <p14:creationId xmlns:p14="http://schemas.microsoft.com/office/powerpoint/2010/main" val="30461610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97CE704D-BD94-4366-ACEF-C1F96AD7D2BB}"/>
              </a:ext>
            </a:extLst>
          </p:cNvPr>
          <p:cNvSpPr txBox="1"/>
          <p:nvPr/>
        </p:nvSpPr>
        <p:spPr>
          <a:xfrm>
            <a:off x="362173" y="496708"/>
            <a:ext cx="99341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Gloria Hallelujah" panose="02000000000000000000" pitchFamily="2" charset="0"/>
              </a:rPr>
              <a:t>Fictional Character Personalities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5C7843E-58E3-4D25-B725-50F81E5298B1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1054935">
            <a:off x="10409600" y="201747"/>
            <a:ext cx="1580388" cy="1581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937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97CE704D-BD94-4366-ACEF-C1F96AD7D2BB}"/>
              </a:ext>
            </a:extLst>
          </p:cNvPr>
          <p:cNvSpPr txBox="1"/>
          <p:nvPr/>
        </p:nvSpPr>
        <p:spPr>
          <a:xfrm>
            <a:off x="362173" y="496708"/>
            <a:ext cx="99341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Gloria Hallelujah" panose="02000000000000000000" pitchFamily="2" charset="0"/>
              </a:rPr>
              <a:t>Fictional Character Personalities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BE2808B-BB9B-44B4-84E8-07BD1071C080}"/>
              </a:ext>
            </a:extLst>
          </p:cNvPr>
          <p:cNvSpPr txBox="1"/>
          <p:nvPr/>
        </p:nvSpPr>
        <p:spPr>
          <a:xfrm>
            <a:off x="362173" y="1500368"/>
            <a:ext cx="89114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Gloria Hallelujah" panose="02000000000000000000" pitchFamily="2" charset="0"/>
              </a:rPr>
              <a:t>Traits of 800 characters across 250+ spectrums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A916D0F-F32B-4AC1-92A0-64D96EB40B4C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1054935">
            <a:off x="10409600" y="201747"/>
            <a:ext cx="1580388" cy="1581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7879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3CFDE1-E28D-450F-82DF-ED69181F9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Set up the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0A9D59-DCD3-4D4E-8E0E-D09F2DBF38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Boy meets boy</a:t>
            </a:r>
          </a:p>
          <a:p>
            <a:r>
              <a:rPr lang="en-CA" dirty="0"/>
              <a:t>Boy meets girl</a:t>
            </a:r>
          </a:p>
          <a:p>
            <a:r>
              <a:rPr lang="en-CA" dirty="0"/>
              <a:t>Non-gendered person meets girl</a:t>
            </a:r>
          </a:p>
          <a:p>
            <a:r>
              <a:rPr lang="en-CA" dirty="0"/>
              <a:t>Etc.</a:t>
            </a:r>
          </a:p>
          <a:p>
            <a:endParaRPr lang="en-CA" dirty="0"/>
          </a:p>
          <a:p>
            <a:r>
              <a:rPr lang="en-CA" dirty="0"/>
              <a:t>Learner meets Data</a:t>
            </a:r>
          </a:p>
        </p:txBody>
      </p:sp>
    </p:spTree>
    <p:extLst>
      <p:ext uri="{BB962C8B-B14F-4D97-AF65-F5344CB8AC3E}">
        <p14:creationId xmlns:p14="http://schemas.microsoft.com/office/powerpoint/2010/main" val="2270403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71BB738-3A49-42C8-8A43-BFFBA50129A6}"/>
              </a:ext>
            </a:extLst>
          </p:cNvPr>
          <p:cNvCxnSpPr/>
          <p:nvPr/>
        </p:nvCxnSpPr>
        <p:spPr>
          <a:xfrm>
            <a:off x="1400908" y="5275386"/>
            <a:ext cx="9483969" cy="0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A87BF4E-E582-4CAE-A4A6-82C00B7945D0}"/>
              </a:ext>
            </a:extLst>
          </p:cNvPr>
          <p:cNvSpPr txBox="1"/>
          <p:nvPr/>
        </p:nvSpPr>
        <p:spPr>
          <a:xfrm>
            <a:off x="165381" y="5657992"/>
            <a:ext cx="24710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Gloria Hallelujah" panose="02000000000000000000" pitchFamily="2" charset="0"/>
              </a:rPr>
              <a:t>Playful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0593FD-5AED-44EA-9DFF-FB0F9EE66806}"/>
              </a:ext>
            </a:extLst>
          </p:cNvPr>
          <p:cNvSpPr txBox="1"/>
          <p:nvPr/>
        </p:nvSpPr>
        <p:spPr>
          <a:xfrm>
            <a:off x="9649350" y="5657991"/>
            <a:ext cx="24710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Gloria Hallelujah" panose="02000000000000000000" pitchFamily="2" charset="0"/>
              </a:rPr>
              <a:t>Serious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7CE704D-BD94-4366-ACEF-C1F96AD7D2BB}"/>
              </a:ext>
            </a:extLst>
          </p:cNvPr>
          <p:cNvSpPr txBox="1"/>
          <p:nvPr/>
        </p:nvSpPr>
        <p:spPr>
          <a:xfrm>
            <a:off x="362173" y="496708"/>
            <a:ext cx="99341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Gloria Hallelujah" panose="02000000000000000000" pitchFamily="2" charset="0"/>
              </a:rPr>
              <a:t>Fictional Character Personalities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BE2808B-BB9B-44B4-84E8-07BD1071C080}"/>
              </a:ext>
            </a:extLst>
          </p:cNvPr>
          <p:cNvSpPr txBox="1"/>
          <p:nvPr/>
        </p:nvSpPr>
        <p:spPr>
          <a:xfrm>
            <a:off x="362173" y="1500368"/>
            <a:ext cx="89114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Gloria Hallelujah" panose="02000000000000000000" pitchFamily="2" charset="0"/>
              </a:rPr>
              <a:t>Traits of 800 characters across 250+ spectrums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EA41C5D-5EFA-48D1-85DE-4B0384B8A2C7}"/>
              </a:ext>
            </a:extLst>
          </p:cNvPr>
          <p:cNvCxnSpPr>
            <a:cxnSpLocks/>
          </p:cNvCxnSpPr>
          <p:nvPr/>
        </p:nvCxnSpPr>
        <p:spPr>
          <a:xfrm>
            <a:off x="6096000" y="5103780"/>
            <a:ext cx="0" cy="353297"/>
          </a:xfrm>
          <a:prstGeom prst="line">
            <a:avLst/>
          </a:prstGeom>
          <a:ln w="762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42961FFC-E2E7-42B8-B21F-A08D56D1ACCB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1054935">
            <a:off x="10409600" y="201747"/>
            <a:ext cx="1580388" cy="1581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7542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71BB738-3A49-42C8-8A43-BFFBA50129A6}"/>
              </a:ext>
            </a:extLst>
          </p:cNvPr>
          <p:cNvCxnSpPr/>
          <p:nvPr/>
        </p:nvCxnSpPr>
        <p:spPr>
          <a:xfrm>
            <a:off x="1400908" y="5275386"/>
            <a:ext cx="9483969" cy="0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A87BF4E-E582-4CAE-A4A6-82C00B7945D0}"/>
              </a:ext>
            </a:extLst>
          </p:cNvPr>
          <p:cNvSpPr txBox="1"/>
          <p:nvPr/>
        </p:nvSpPr>
        <p:spPr>
          <a:xfrm>
            <a:off x="165381" y="5657992"/>
            <a:ext cx="24710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Gloria Hallelujah" panose="02000000000000000000" pitchFamily="2" charset="0"/>
              </a:rPr>
              <a:t>Playful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0593FD-5AED-44EA-9DFF-FB0F9EE66806}"/>
              </a:ext>
            </a:extLst>
          </p:cNvPr>
          <p:cNvSpPr txBox="1"/>
          <p:nvPr/>
        </p:nvSpPr>
        <p:spPr>
          <a:xfrm>
            <a:off x="9649350" y="5657991"/>
            <a:ext cx="24710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Gloria Hallelujah" panose="02000000000000000000" pitchFamily="2" charset="0"/>
              </a:rPr>
              <a:t>Serious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7CE704D-BD94-4366-ACEF-C1F96AD7D2BB}"/>
              </a:ext>
            </a:extLst>
          </p:cNvPr>
          <p:cNvSpPr txBox="1"/>
          <p:nvPr/>
        </p:nvSpPr>
        <p:spPr>
          <a:xfrm>
            <a:off x="362173" y="496708"/>
            <a:ext cx="99341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Gloria Hallelujah" panose="02000000000000000000" pitchFamily="2" charset="0"/>
              </a:rPr>
              <a:t>Fictional Character Personalities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FB078CF-8911-4BC4-8C6C-E02D3A4EA5F3}"/>
              </a:ext>
            </a:extLst>
          </p:cNvPr>
          <p:cNvSpPr txBox="1"/>
          <p:nvPr/>
        </p:nvSpPr>
        <p:spPr>
          <a:xfrm>
            <a:off x="1267351" y="3391313"/>
            <a:ext cx="339257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600" dirty="0">
                <a:solidFill>
                  <a:srgbClr val="1C1C1C"/>
                </a:solidFill>
                <a:latin typeface="Gloria Hallelujah" panose="02000000000000000000" pitchFamily="2" charset="0"/>
              </a:rPr>
              <a:t>Michael Scott</a:t>
            </a:r>
          </a:p>
          <a:p>
            <a:pPr algn="ctr"/>
            <a:r>
              <a:rPr lang="en-CA" sz="2400" dirty="0">
                <a:solidFill>
                  <a:srgbClr val="1C1C1C"/>
                </a:solidFill>
                <a:latin typeface="Gloria Hallelujah" panose="02000000000000000000" pitchFamily="2" charset="0"/>
              </a:rPr>
              <a:t>(The Office)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A2C9A83-6A7E-499C-B349-9C349B0FB731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811598" flipV="1">
            <a:off x="1175281" y="4059595"/>
            <a:ext cx="1650779" cy="1193350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615E624-AE56-4E57-8ADE-623EA3000042}"/>
              </a:ext>
            </a:extLst>
          </p:cNvPr>
          <p:cNvCxnSpPr>
            <a:cxnSpLocks/>
          </p:cNvCxnSpPr>
          <p:nvPr/>
        </p:nvCxnSpPr>
        <p:spPr>
          <a:xfrm>
            <a:off x="2259624" y="5152294"/>
            <a:ext cx="0" cy="123092"/>
          </a:xfrm>
          <a:prstGeom prst="line">
            <a:avLst/>
          </a:prstGeom>
          <a:ln w="762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BE2808B-BB9B-44B4-84E8-07BD1071C080}"/>
              </a:ext>
            </a:extLst>
          </p:cNvPr>
          <p:cNvSpPr txBox="1"/>
          <p:nvPr/>
        </p:nvSpPr>
        <p:spPr>
          <a:xfrm>
            <a:off x="362173" y="1500368"/>
            <a:ext cx="89114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Gloria Hallelujah" panose="02000000000000000000" pitchFamily="2" charset="0"/>
              </a:rPr>
              <a:t>Traits of 800 characters across 250+ spectrums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EA41C5D-5EFA-48D1-85DE-4B0384B8A2C7}"/>
              </a:ext>
            </a:extLst>
          </p:cNvPr>
          <p:cNvCxnSpPr>
            <a:cxnSpLocks/>
          </p:cNvCxnSpPr>
          <p:nvPr/>
        </p:nvCxnSpPr>
        <p:spPr>
          <a:xfrm>
            <a:off x="6096000" y="5103780"/>
            <a:ext cx="0" cy="353297"/>
          </a:xfrm>
          <a:prstGeom prst="line">
            <a:avLst/>
          </a:prstGeom>
          <a:ln w="762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AC6B3822-4528-41AC-91C2-FA6DCCE181A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1054935">
            <a:off x="10409600" y="201747"/>
            <a:ext cx="1580388" cy="1581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7322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71BB738-3A49-42C8-8A43-BFFBA50129A6}"/>
              </a:ext>
            </a:extLst>
          </p:cNvPr>
          <p:cNvCxnSpPr/>
          <p:nvPr/>
        </p:nvCxnSpPr>
        <p:spPr>
          <a:xfrm>
            <a:off x="1400908" y="5275386"/>
            <a:ext cx="9483969" cy="0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A87BF4E-E582-4CAE-A4A6-82C00B7945D0}"/>
              </a:ext>
            </a:extLst>
          </p:cNvPr>
          <p:cNvSpPr txBox="1"/>
          <p:nvPr/>
        </p:nvSpPr>
        <p:spPr>
          <a:xfrm>
            <a:off x="165381" y="5657992"/>
            <a:ext cx="24710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Gloria Hallelujah" panose="02000000000000000000" pitchFamily="2" charset="0"/>
              </a:rPr>
              <a:t>Playful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0593FD-5AED-44EA-9DFF-FB0F9EE66806}"/>
              </a:ext>
            </a:extLst>
          </p:cNvPr>
          <p:cNvSpPr txBox="1"/>
          <p:nvPr/>
        </p:nvSpPr>
        <p:spPr>
          <a:xfrm>
            <a:off x="9649350" y="5657991"/>
            <a:ext cx="24710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Gloria Hallelujah" panose="02000000000000000000" pitchFamily="2" charset="0"/>
              </a:rPr>
              <a:t>Serious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7CE704D-BD94-4366-ACEF-C1F96AD7D2BB}"/>
              </a:ext>
            </a:extLst>
          </p:cNvPr>
          <p:cNvSpPr txBox="1"/>
          <p:nvPr/>
        </p:nvSpPr>
        <p:spPr>
          <a:xfrm>
            <a:off x="362173" y="496708"/>
            <a:ext cx="99341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Gloria Hallelujah" panose="02000000000000000000" pitchFamily="2" charset="0"/>
              </a:rPr>
              <a:t>Fictional Character Personalities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FB078CF-8911-4BC4-8C6C-E02D3A4EA5F3}"/>
              </a:ext>
            </a:extLst>
          </p:cNvPr>
          <p:cNvSpPr txBox="1"/>
          <p:nvPr/>
        </p:nvSpPr>
        <p:spPr>
          <a:xfrm>
            <a:off x="1267351" y="3391313"/>
            <a:ext cx="339257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600" dirty="0">
                <a:solidFill>
                  <a:srgbClr val="1C1C1C"/>
                </a:solidFill>
                <a:latin typeface="Gloria Hallelujah" panose="02000000000000000000" pitchFamily="2" charset="0"/>
              </a:rPr>
              <a:t>Michael Scott</a:t>
            </a:r>
          </a:p>
          <a:p>
            <a:pPr algn="ctr"/>
            <a:r>
              <a:rPr lang="en-CA" sz="2400" dirty="0">
                <a:solidFill>
                  <a:srgbClr val="1C1C1C"/>
                </a:solidFill>
                <a:latin typeface="Gloria Hallelujah" panose="02000000000000000000" pitchFamily="2" charset="0"/>
              </a:rPr>
              <a:t>(The Office)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232B4D4-C4CB-4B75-A950-34096E0233A2}"/>
              </a:ext>
            </a:extLst>
          </p:cNvPr>
          <p:cNvSpPr txBox="1"/>
          <p:nvPr/>
        </p:nvSpPr>
        <p:spPr>
          <a:xfrm>
            <a:off x="7242026" y="3206646"/>
            <a:ext cx="339257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600" dirty="0" err="1">
                <a:solidFill>
                  <a:srgbClr val="1C1C1C"/>
                </a:solidFill>
                <a:latin typeface="Gloria Hallelujah" panose="02000000000000000000" pitchFamily="2" charset="0"/>
              </a:rPr>
              <a:t>Worf</a:t>
            </a:r>
            <a:endParaRPr lang="en-CA" sz="3600" dirty="0">
              <a:solidFill>
                <a:srgbClr val="1C1C1C"/>
              </a:solidFill>
              <a:latin typeface="Gloria Hallelujah" panose="02000000000000000000" pitchFamily="2" charset="0"/>
            </a:endParaRPr>
          </a:p>
          <a:p>
            <a:pPr algn="ctr"/>
            <a:r>
              <a:rPr lang="en-CA" sz="2400" dirty="0">
                <a:solidFill>
                  <a:srgbClr val="1C1C1C"/>
                </a:solidFill>
                <a:latin typeface="Gloria Hallelujah" panose="02000000000000000000" pitchFamily="2" charset="0"/>
              </a:rPr>
              <a:t>(Star Trek: The Next Generation)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A2C9A83-6A7E-499C-B349-9C349B0FB731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811598" flipV="1">
            <a:off x="1175281" y="4059595"/>
            <a:ext cx="1650779" cy="119335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10479BD-8DFC-4750-8D5F-12201757490B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47235">
            <a:off x="9465014" y="4048298"/>
            <a:ext cx="1650779" cy="1215944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615E624-AE56-4E57-8ADE-623EA3000042}"/>
              </a:ext>
            </a:extLst>
          </p:cNvPr>
          <p:cNvCxnSpPr>
            <a:cxnSpLocks/>
          </p:cNvCxnSpPr>
          <p:nvPr/>
        </p:nvCxnSpPr>
        <p:spPr>
          <a:xfrm>
            <a:off x="2259624" y="5152294"/>
            <a:ext cx="0" cy="123092"/>
          </a:xfrm>
          <a:prstGeom prst="line">
            <a:avLst/>
          </a:prstGeom>
          <a:ln w="762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74074FE-7BFF-4D92-AC57-DE36AFCCE07E}"/>
              </a:ext>
            </a:extLst>
          </p:cNvPr>
          <p:cNvCxnSpPr>
            <a:cxnSpLocks/>
          </p:cNvCxnSpPr>
          <p:nvPr/>
        </p:nvCxnSpPr>
        <p:spPr>
          <a:xfrm>
            <a:off x="10026159" y="5152294"/>
            <a:ext cx="0" cy="123092"/>
          </a:xfrm>
          <a:prstGeom prst="line">
            <a:avLst/>
          </a:prstGeom>
          <a:ln w="762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BE2808B-BB9B-44B4-84E8-07BD1071C080}"/>
              </a:ext>
            </a:extLst>
          </p:cNvPr>
          <p:cNvSpPr txBox="1"/>
          <p:nvPr/>
        </p:nvSpPr>
        <p:spPr>
          <a:xfrm>
            <a:off x="362173" y="1500368"/>
            <a:ext cx="89114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Gloria Hallelujah" panose="02000000000000000000" pitchFamily="2" charset="0"/>
              </a:rPr>
              <a:t>Traits of 800 characters across 250+ spectrums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EA41C5D-5EFA-48D1-85DE-4B0384B8A2C7}"/>
              </a:ext>
            </a:extLst>
          </p:cNvPr>
          <p:cNvCxnSpPr>
            <a:cxnSpLocks/>
          </p:cNvCxnSpPr>
          <p:nvPr/>
        </p:nvCxnSpPr>
        <p:spPr>
          <a:xfrm>
            <a:off x="6096000" y="5103780"/>
            <a:ext cx="0" cy="353297"/>
          </a:xfrm>
          <a:prstGeom prst="line">
            <a:avLst/>
          </a:prstGeom>
          <a:ln w="762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310B53FA-182F-464E-AB47-D2EC09F9655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1054935">
            <a:off x="10409600" y="201747"/>
            <a:ext cx="1580388" cy="1581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0922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FD667B5-2D1E-4ABF-92E8-324096A6768B}"/>
              </a:ext>
            </a:extLst>
          </p:cNvPr>
          <p:cNvSpPr txBox="1"/>
          <p:nvPr/>
        </p:nvSpPr>
        <p:spPr>
          <a:xfrm>
            <a:off x="609600" y="2705725"/>
            <a:ext cx="1097279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Gloria Hallelujah" panose="02000000000000000000" pitchFamily="2" charset="0"/>
              </a:rPr>
              <a:t>What are some of my favourite characters’ personalities?</a:t>
            </a:r>
          </a:p>
        </p:txBody>
      </p:sp>
    </p:spTree>
    <p:extLst>
      <p:ext uri="{BB962C8B-B14F-4D97-AF65-F5344CB8AC3E}">
        <p14:creationId xmlns:p14="http://schemas.microsoft.com/office/powerpoint/2010/main" val="11307772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1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6E4A8E41-A143-4FE6-95F3-2FE1B75AA7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8831" y="0"/>
            <a:ext cx="70786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99325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1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6E4A8E41-A143-4FE6-95F3-2FE1B75AA7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8831" y="0"/>
            <a:ext cx="70786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DFD4B86-1BC4-4EBC-8F50-DEF6F2D99157}"/>
              </a:ext>
            </a:extLst>
          </p:cNvPr>
          <p:cNvSpPr txBox="1"/>
          <p:nvPr/>
        </p:nvSpPr>
        <p:spPr>
          <a:xfrm>
            <a:off x="3150351" y="400307"/>
            <a:ext cx="22156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chemeClr val="tx1">
                    <a:lumMod val="75000"/>
                    <a:lumOff val="25000"/>
                  </a:schemeClr>
                </a:solidFill>
                <a:latin typeface="Gloria Hallelujah" panose="02000000000000000000" pitchFamily="2" charset="0"/>
              </a:rPr>
              <a:t>Use custom fonts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9ADA98-34BF-44D9-9885-75927011435E}"/>
              </a:ext>
            </a:extLst>
          </p:cNvPr>
          <p:cNvSpPr txBox="1"/>
          <p:nvPr/>
        </p:nvSpPr>
        <p:spPr>
          <a:xfrm>
            <a:off x="1846492" y="4886209"/>
            <a:ext cx="23523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chemeClr val="tx1">
                    <a:lumMod val="75000"/>
                    <a:lumOff val="25000"/>
                  </a:schemeClr>
                </a:solidFill>
                <a:latin typeface="Gloria Hallelujah" panose="02000000000000000000" pitchFamily="2" charset="0"/>
              </a:rPr>
              <a:t>Adjust a LOT of theme() elements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587724-412F-4E5D-AC86-4FAFC0A039CD}"/>
              </a:ext>
            </a:extLst>
          </p:cNvPr>
          <p:cNvSpPr txBox="1"/>
          <p:nvPr/>
        </p:nvSpPr>
        <p:spPr>
          <a:xfrm>
            <a:off x="1770067" y="3167488"/>
            <a:ext cx="26991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chemeClr val="tx1">
                    <a:lumMod val="75000"/>
                    <a:lumOff val="25000"/>
                  </a:schemeClr>
                </a:solidFill>
                <a:latin typeface="Gloria Hallelujah" panose="02000000000000000000" pitchFamily="2" charset="0"/>
              </a:rPr>
              <a:t>Choose an appropriate colour palette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87FD36-CF9C-4245-A096-8A440F279541}"/>
              </a:ext>
            </a:extLst>
          </p:cNvPr>
          <p:cNvSpPr txBox="1"/>
          <p:nvPr/>
        </p:nvSpPr>
        <p:spPr>
          <a:xfrm>
            <a:off x="1998147" y="1257352"/>
            <a:ext cx="24710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chemeClr val="tx1">
                    <a:lumMod val="75000"/>
                    <a:lumOff val="25000"/>
                  </a:schemeClr>
                </a:solidFill>
                <a:latin typeface="Gloria Hallelujah" panose="02000000000000000000" pitchFamily="2" charset="0"/>
              </a:rPr>
              <a:t>Tweak labels with {glue} and {</a:t>
            </a:r>
            <a:r>
              <a:rPr lang="en-CA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loria Hallelujah" panose="02000000000000000000" pitchFamily="2" charset="0"/>
              </a:rPr>
              <a:t>ggtext</a:t>
            </a:r>
            <a:r>
              <a:rPr lang="en-CA" dirty="0">
                <a:solidFill>
                  <a:schemeClr val="tx1">
                    <a:lumMod val="75000"/>
                    <a:lumOff val="25000"/>
                  </a:schemeClr>
                </a:solidFill>
                <a:latin typeface="Gloria Hallelujah" panose="02000000000000000000" pitchFamily="2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0300066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FD667B5-2D1E-4ABF-92E8-324096A6768B}"/>
              </a:ext>
            </a:extLst>
          </p:cNvPr>
          <p:cNvSpPr txBox="1"/>
          <p:nvPr/>
        </p:nvSpPr>
        <p:spPr>
          <a:xfrm>
            <a:off x="1444869" y="2705725"/>
            <a:ext cx="930226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Gloria Hallelujah" panose="02000000000000000000" pitchFamily="2" charset="0"/>
              </a:rPr>
              <a:t>Which characters are most similar to one another?</a:t>
            </a:r>
          </a:p>
        </p:txBody>
      </p:sp>
    </p:spTree>
    <p:extLst>
      <p:ext uri="{BB962C8B-B14F-4D97-AF65-F5344CB8AC3E}">
        <p14:creationId xmlns:p14="http://schemas.microsoft.com/office/powerpoint/2010/main" val="226767435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051CDC68-19F6-4E4F-BDFE-EA9D5F156254}"/>
              </a:ext>
            </a:extLst>
          </p:cNvPr>
          <p:cNvGrpSpPr/>
          <p:nvPr/>
        </p:nvGrpSpPr>
        <p:grpSpPr>
          <a:xfrm>
            <a:off x="4339746" y="188474"/>
            <a:ext cx="7007971" cy="6481052"/>
            <a:chOff x="4339746" y="188474"/>
            <a:chExt cx="7007971" cy="648105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DE5ABF8-585F-43EF-BB87-E4F86FFC90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519"/>
            <a:stretch/>
          </p:blipFill>
          <p:spPr>
            <a:xfrm>
              <a:off x="4339746" y="188474"/>
              <a:ext cx="7007971" cy="6481052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397BFE5B-BD5C-4770-9456-16BFC2EC489A}"/>
                </a:ext>
              </a:extLst>
            </p:cNvPr>
            <p:cNvSpPr/>
            <p:nvPr/>
          </p:nvSpPr>
          <p:spPr>
            <a:xfrm>
              <a:off x="4598377" y="1503484"/>
              <a:ext cx="1239716" cy="465992"/>
            </a:xfrm>
            <a:prstGeom prst="rect">
              <a:avLst/>
            </a:prstGeom>
            <a:solidFill>
              <a:srgbClr val="EEEE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D97DB2C-ABC7-4E82-BF07-887805328AE3}"/>
                </a:ext>
              </a:extLst>
            </p:cNvPr>
            <p:cNvSpPr/>
            <p:nvPr/>
          </p:nvSpPr>
          <p:spPr>
            <a:xfrm>
              <a:off x="5838093" y="1638299"/>
              <a:ext cx="515816" cy="465992"/>
            </a:xfrm>
            <a:prstGeom prst="rect">
              <a:avLst/>
            </a:prstGeom>
            <a:solidFill>
              <a:srgbClr val="EEEE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8704F18-E4F1-4D25-8B70-8D8F5280CCF5}"/>
                </a:ext>
              </a:extLst>
            </p:cNvPr>
            <p:cNvSpPr/>
            <p:nvPr/>
          </p:nvSpPr>
          <p:spPr>
            <a:xfrm>
              <a:off x="6500446" y="794238"/>
              <a:ext cx="1219200" cy="465992"/>
            </a:xfrm>
            <a:prstGeom prst="rect">
              <a:avLst/>
            </a:prstGeom>
            <a:solidFill>
              <a:srgbClr val="EEEE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32E788D-E27F-414E-B4E5-4F576659A399}"/>
                </a:ext>
              </a:extLst>
            </p:cNvPr>
            <p:cNvSpPr/>
            <p:nvPr/>
          </p:nvSpPr>
          <p:spPr>
            <a:xfrm>
              <a:off x="6589363" y="794238"/>
              <a:ext cx="1219200" cy="225670"/>
            </a:xfrm>
            <a:prstGeom prst="rect">
              <a:avLst/>
            </a:prstGeom>
            <a:solidFill>
              <a:srgbClr val="EEEE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E389170-0ED2-4AA1-AB83-123992CF78C1}"/>
                </a:ext>
              </a:extLst>
            </p:cNvPr>
            <p:cNvSpPr/>
            <p:nvPr/>
          </p:nvSpPr>
          <p:spPr>
            <a:xfrm>
              <a:off x="7007468" y="1260230"/>
              <a:ext cx="307731" cy="225670"/>
            </a:xfrm>
            <a:prstGeom prst="rect">
              <a:avLst/>
            </a:prstGeom>
            <a:solidFill>
              <a:srgbClr val="EEEE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F38A1EF-99B1-4983-A73A-8689F8DEEF5A}"/>
                </a:ext>
              </a:extLst>
            </p:cNvPr>
            <p:cNvSpPr/>
            <p:nvPr/>
          </p:nvSpPr>
          <p:spPr>
            <a:xfrm>
              <a:off x="7007468" y="1381856"/>
              <a:ext cx="153865" cy="353157"/>
            </a:xfrm>
            <a:prstGeom prst="rect">
              <a:avLst/>
            </a:prstGeom>
            <a:solidFill>
              <a:srgbClr val="EEEE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F13391D-7AE6-4D1E-9C89-9F041A14307B}"/>
                </a:ext>
              </a:extLst>
            </p:cNvPr>
            <p:cNvSpPr/>
            <p:nvPr/>
          </p:nvSpPr>
          <p:spPr>
            <a:xfrm>
              <a:off x="7951176" y="206058"/>
              <a:ext cx="1412632" cy="673172"/>
            </a:xfrm>
            <a:prstGeom prst="rect">
              <a:avLst/>
            </a:prstGeom>
            <a:solidFill>
              <a:srgbClr val="EEEE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5468B46-4B53-4B2C-94A7-A875729F6980}"/>
                </a:ext>
              </a:extLst>
            </p:cNvPr>
            <p:cNvSpPr/>
            <p:nvPr/>
          </p:nvSpPr>
          <p:spPr>
            <a:xfrm>
              <a:off x="10269415" y="1260230"/>
              <a:ext cx="1078302" cy="413238"/>
            </a:xfrm>
            <a:prstGeom prst="rect">
              <a:avLst/>
            </a:prstGeom>
            <a:solidFill>
              <a:srgbClr val="EEEE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FE15E1C-5BFA-429C-B14F-21D0B3CF126A}"/>
                </a:ext>
              </a:extLst>
            </p:cNvPr>
            <p:cNvSpPr/>
            <p:nvPr/>
          </p:nvSpPr>
          <p:spPr>
            <a:xfrm>
              <a:off x="9982921" y="1447798"/>
              <a:ext cx="307731" cy="225670"/>
            </a:xfrm>
            <a:prstGeom prst="rect">
              <a:avLst/>
            </a:prstGeom>
            <a:solidFill>
              <a:srgbClr val="EEEE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A3562F6-C361-437B-91B4-D556ED8E48FA}"/>
                </a:ext>
              </a:extLst>
            </p:cNvPr>
            <p:cNvSpPr/>
            <p:nvPr/>
          </p:nvSpPr>
          <p:spPr>
            <a:xfrm>
              <a:off x="4759568" y="5073163"/>
              <a:ext cx="1509348" cy="378068"/>
            </a:xfrm>
            <a:prstGeom prst="rect">
              <a:avLst/>
            </a:prstGeom>
            <a:solidFill>
              <a:srgbClr val="EEEE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DFEEECC-531C-4351-87F1-9FBDB5E1083E}"/>
                </a:ext>
              </a:extLst>
            </p:cNvPr>
            <p:cNvSpPr/>
            <p:nvPr/>
          </p:nvSpPr>
          <p:spPr>
            <a:xfrm>
              <a:off x="6353909" y="4914900"/>
              <a:ext cx="1181099" cy="536330"/>
            </a:xfrm>
            <a:prstGeom prst="rect">
              <a:avLst/>
            </a:prstGeom>
            <a:solidFill>
              <a:srgbClr val="EEEE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77B8995-C2DF-4F75-9A2E-48EA4E37ED1A}"/>
                </a:ext>
              </a:extLst>
            </p:cNvPr>
            <p:cNvSpPr/>
            <p:nvPr/>
          </p:nvSpPr>
          <p:spPr>
            <a:xfrm>
              <a:off x="6353909" y="4698022"/>
              <a:ext cx="188293" cy="268165"/>
            </a:xfrm>
            <a:prstGeom prst="rect">
              <a:avLst/>
            </a:prstGeom>
            <a:solidFill>
              <a:srgbClr val="EEEE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EF1C1BD-96F8-4EB9-97F9-845F0604ED2F}"/>
                </a:ext>
              </a:extLst>
            </p:cNvPr>
            <p:cNvSpPr/>
            <p:nvPr/>
          </p:nvSpPr>
          <p:spPr>
            <a:xfrm>
              <a:off x="8203222" y="5451230"/>
              <a:ext cx="1257301" cy="565639"/>
            </a:xfrm>
            <a:prstGeom prst="rect">
              <a:avLst/>
            </a:prstGeom>
            <a:solidFill>
              <a:srgbClr val="EEEE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A34700D-D085-42B6-9ACA-B28C909A46EC}"/>
                </a:ext>
              </a:extLst>
            </p:cNvPr>
            <p:cNvSpPr/>
            <p:nvPr/>
          </p:nvSpPr>
          <p:spPr>
            <a:xfrm>
              <a:off x="9239250" y="5156689"/>
              <a:ext cx="249115" cy="565639"/>
            </a:xfrm>
            <a:prstGeom prst="rect">
              <a:avLst/>
            </a:prstGeom>
            <a:solidFill>
              <a:srgbClr val="EEEE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D060CDA-E186-458C-A8B8-0CBD3A5E436F}"/>
                </a:ext>
              </a:extLst>
            </p:cNvPr>
            <p:cNvSpPr/>
            <p:nvPr/>
          </p:nvSpPr>
          <p:spPr>
            <a:xfrm>
              <a:off x="9908931" y="4774223"/>
              <a:ext cx="1349287" cy="665285"/>
            </a:xfrm>
            <a:prstGeom prst="rect">
              <a:avLst/>
            </a:prstGeom>
            <a:solidFill>
              <a:srgbClr val="EEEE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61755B5-2664-4F7B-A9FB-AE08B080BA82}"/>
                </a:ext>
              </a:extLst>
            </p:cNvPr>
            <p:cNvSpPr/>
            <p:nvPr/>
          </p:nvSpPr>
          <p:spPr>
            <a:xfrm>
              <a:off x="9809272" y="4652596"/>
              <a:ext cx="224208" cy="190502"/>
            </a:xfrm>
            <a:prstGeom prst="rect">
              <a:avLst/>
            </a:prstGeom>
            <a:solidFill>
              <a:srgbClr val="EEEE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</p:spTree>
    <p:extLst>
      <p:ext uri="{BB962C8B-B14F-4D97-AF65-F5344CB8AC3E}">
        <p14:creationId xmlns:p14="http://schemas.microsoft.com/office/powerpoint/2010/main" val="3997693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DE5ABF8-585F-43EF-BB87-E4F86FFC903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19"/>
          <a:stretch/>
        </p:blipFill>
        <p:spPr>
          <a:xfrm>
            <a:off x="4339746" y="188474"/>
            <a:ext cx="7007971" cy="6481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754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DE5ABF8-585F-43EF-BB87-E4F86FFC903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19"/>
          <a:stretch/>
        </p:blipFill>
        <p:spPr>
          <a:xfrm>
            <a:off x="4339746" y="188474"/>
            <a:ext cx="7007971" cy="648105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55BB3F9-4677-4B87-8535-8EB4190CB055}"/>
              </a:ext>
            </a:extLst>
          </p:cNvPr>
          <p:cNvSpPr txBox="1"/>
          <p:nvPr/>
        </p:nvSpPr>
        <p:spPr>
          <a:xfrm>
            <a:off x="2117200" y="1629786"/>
            <a:ext cx="26464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chemeClr val="tx1">
                    <a:lumMod val="75000"/>
                    <a:lumOff val="25000"/>
                  </a:schemeClr>
                </a:solidFill>
                <a:latin typeface="Gloria Hallelujah" panose="02000000000000000000" pitchFamily="2" charset="0"/>
              </a:rPr>
              <a:t>Add text and arrow annotations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562EC9-5435-4D00-92B8-2683264EB738}"/>
              </a:ext>
            </a:extLst>
          </p:cNvPr>
          <p:cNvSpPr txBox="1"/>
          <p:nvPr/>
        </p:nvSpPr>
        <p:spPr>
          <a:xfrm>
            <a:off x="2620271" y="3826490"/>
            <a:ext cx="26464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chemeClr val="tx1">
                    <a:lumMod val="75000"/>
                    <a:lumOff val="25000"/>
                  </a:schemeClr>
                </a:solidFill>
                <a:latin typeface="Gloria Hallelujah" panose="02000000000000000000" pitchFamily="2" charset="0"/>
              </a:rPr>
              <a:t>Make an interactive chart with {</a:t>
            </a:r>
            <a:r>
              <a:rPr lang="en-CA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loria Hallelujah" panose="02000000000000000000" pitchFamily="2" charset="0"/>
              </a:rPr>
              <a:t>plotly</a:t>
            </a:r>
            <a:r>
              <a:rPr lang="en-CA" dirty="0">
                <a:solidFill>
                  <a:schemeClr val="tx1">
                    <a:lumMod val="75000"/>
                    <a:lumOff val="25000"/>
                  </a:schemeClr>
                </a:solidFill>
                <a:latin typeface="Gloria Hallelujah" panose="02000000000000000000" pitchFamily="2" charset="0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632CD7-3EC0-471B-9DEC-5FDA32CDEEFF}"/>
              </a:ext>
            </a:extLst>
          </p:cNvPr>
          <p:cNvSpPr txBox="1"/>
          <p:nvPr/>
        </p:nvSpPr>
        <p:spPr>
          <a:xfrm>
            <a:off x="2400681" y="227479"/>
            <a:ext cx="27674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chemeClr val="tx1">
                    <a:lumMod val="75000"/>
                    <a:lumOff val="25000"/>
                  </a:schemeClr>
                </a:solidFill>
                <a:latin typeface="Gloria Hallelujah" panose="02000000000000000000" pitchFamily="2" charset="0"/>
              </a:rPr>
              <a:t>Conduct Principal Component Analysis (PCA) with {</a:t>
            </a:r>
            <a:r>
              <a:rPr lang="en-CA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loria Hallelujah" panose="02000000000000000000" pitchFamily="2" charset="0"/>
              </a:rPr>
              <a:t>tidymodels</a:t>
            </a:r>
            <a:r>
              <a:rPr lang="en-CA" dirty="0">
                <a:solidFill>
                  <a:schemeClr val="tx1">
                    <a:lumMod val="75000"/>
                    <a:lumOff val="25000"/>
                  </a:schemeClr>
                </a:solidFill>
                <a:latin typeface="Gloria Hallelujah" panose="02000000000000000000" pitchFamily="2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6079233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C87FD5-721D-4292-96B6-213A9EEA66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Rom-com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A12CD8-16E9-4BB5-84B2-0C53267E51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The Meeting</a:t>
            </a:r>
          </a:p>
          <a:p>
            <a:r>
              <a:rPr lang="en-CA" dirty="0"/>
              <a:t>Sparks Fly</a:t>
            </a:r>
          </a:p>
          <a:p>
            <a:r>
              <a:rPr lang="en-CA" dirty="0"/>
              <a:t>Tension/Crisis</a:t>
            </a:r>
          </a:p>
          <a:p>
            <a:r>
              <a:rPr lang="en-CA" dirty="0"/>
              <a:t>Falling in Love</a:t>
            </a:r>
          </a:p>
        </p:txBody>
      </p:sp>
    </p:spTree>
    <p:extLst>
      <p:ext uri="{BB962C8B-B14F-4D97-AF65-F5344CB8AC3E}">
        <p14:creationId xmlns:p14="http://schemas.microsoft.com/office/powerpoint/2010/main" val="36383817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FD667B5-2D1E-4ABF-92E8-324096A6768B}"/>
              </a:ext>
            </a:extLst>
          </p:cNvPr>
          <p:cNvSpPr txBox="1"/>
          <p:nvPr/>
        </p:nvSpPr>
        <p:spPr>
          <a:xfrm>
            <a:off x="609600" y="2921168"/>
            <a:ext cx="109727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Gloria Hallelujah" panose="02000000000000000000" pitchFamily="2" charset="0"/>
              </a:rPr>
              <a:t>I’ll be honest…</a:t>
            </a:r>
          </a:p>
        </p:txBody>
      </p:sp>
    </p:spTree>
    <p:extLst>
      <p:ext uri="{BB962C8B-B14F-4D97-AF65-F5344CB8AC3E}">
        <p14:creationId xmlns:p14="http://schemas.microsoft.com/office/powerpoint/2010/main" val="226138888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FD667B5-2D1E-4ABF-92E8-324096A6768B}"/>
              </a:ext>
            </a:extLst>
          </p:cNvPr>
          <p:cNvSpPr txBox="1"/>
          <p:nvPr/>
        </p:nvSpPr>
        <p:spPr>
          <a:xfrm>
            <a:off x="609600" y="1997839"/>
            <a:ext cx="1097279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Gloria Hallelujah" panose="02000000000000000000" pitchFamily="2" charset="0"/>
              </a:rPr>
              <a:t>I would </a:t>
            </a:r>
            <a:r>
              <a:rPr lang="en-CA" sz="6000" dirty="0">
                <a:solidFill>
                  <a:srgbClr val="C00000"/>
                </a:solidFill>
                <a:latin typeface="Gloria Hallelujah" panose="02000000000000000000" pitchFamily="2" charset="0"/>
              </a:rPr>
              <a:t>never</a:t>
            </a:r>
            <a:r>
              <a:rPr lang="en-CA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Gloria Hallelujah" panose="02000000000000000000" pitchFamily="2" charset="0"/>
              </a:rPr>
              <a:t> put this much effort into analyzing </a:t>
            </a:r>
            <a:r>
              <a:rPr lang="en-CA" sz="6000" dirty="0">
                <a:solidFill>
                  <a:srgbClr val="C00000"/>
                </a:solidFill>
                <a:latin typeface="Gloria Hallelujah" panose="02000000000000000000" pitchFamily="2" charset="0"/>
              </a:rPr>
              <a:t>Titanic passengers</a:t>
            </a:r>
          </a:p>
        </p:txBody>
      </p:sp>
    </p:spTree>
    <p:extLst>
      <p:ext uri="{BB962C8B-B14F-4D97-AF65-F5344CB8AC3E}">
        <p14:creationId xmlns:p14="http://schemas.microsoft.com/office/powerpoint/2010/main" val="3169830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3B388826-4446-4BC8-AEFC-F427971C7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0650" y="0"/>
            <a:ext cx="68707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BB08BAF-C36A-450D-AE50-26095E87F52B}"/>
              </a:ext>
            </a:extLst>
          </p:cNvPr>
          <p:cNvSpPr txBox="1"/>
          <p:nvPr/>
        </p:nvSpPr>
        <p:spPr>
          <a:xfrm>
            <a:off x="0" y="6550223"/>
            <a:ext cx="23294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4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Bahnschrift Light" panose="020B0502040204020203" pitchFamily="34" charset="0"/>
                <a:cs typeface="Arial" panose="020B0604020202020204" pitchFamily="34" charset="0"/>
              </a:rPr>
              <a:t>Artwork by @allison_horst</a:t>
            </a:r>
            <a:endParaRPr lang="en-CA" sz="1400" dirty="0">
              <a:solidFill>
                <a:schemeClr val="tx1">
                  <a:lumMod val="65000"/>
                  <a:lumOff val="35000"/>
                </a:schemeClr>
              </a:solidFill>
              <a:latin typeface="Bahnschrift Light" panose="020B0502040204020203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198709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3B388826-4446-4BC8-AEFC-F427971C7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0650" y="0"/>
            <a:ext cx="68707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A142FEB-A0EC-4984-864E-67DCE5DA3583}"/>
              </a:ext>
            </a:extLst>
          </p:cNvPr>
          <p:cNvSpPr txBox="1"/>
          <p:nvPr/>
        </p:nvSpPr>
        <p:spPr>
          <a:xfrm rot="370629">
            <a:off x="4439994" y="1273784"/>
            <a:ext cx="1132041" cy="292388"/>
          </a:xfrm>
          <a:prstGeom prst="rect">
            <a:avLst/>
          </a:prstGeom>
          <a:solidFill>
            <a:srgbClr val="EEEEE6"/>
          </a:solidFill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CA" sz="1300" b="1" dirty="0">
                <a:latin typeface="Gloria Hallelujah" panose="02000000000000000000" pitchFamily="2" charset="0"/>
              </a:rPr>
              <a:t>great data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447A9E-9468-49B5-802C-DFFE57D53F90}"/>
              </a:ext>
            </a:extLst>
          </p:cNvPr>
          <p:cNvSpPr txBox="1"/>
          <p:nvPr/>
        </p:nvSpPr>
        <p:spPr>
          <a:xfrm>
            <a:off x="0" y="6550223"/>
            <a:ext cx="23294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4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Bahnschrift Light" panose="020B0502040204020203" pitchFamily="34" charset="0"/>
                <a:cs typeface="Arial" panose="020B0604020202020204" pitchFamily="34" charset="0"/>
              </a:rPr>
              <a:t>Artwork by @allison_horst</a:t>
            </a:r>
            <a:endParaRPr lang="en-CA" sz="1400" dirty="0">
              <a:solidFill>
                <a:schemeClr val="tx1">
                  <a:lumMod val="65000"/>
                  <a:lumOff val="35000"/>
                </a:schemeClr>
              </a:solidFill>
              <a:latin typeface="Bahnschrift Light" panose="020B0502040204020203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0774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6D5FF1-7083-4CA3-B0B9-B8BAF4602C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2369" y="1122363"/>
            <a:ext cx="11157439" cy="2387600"/>
          </a:xfrm>
        </p:spPr>
        <p:txBody>
          <a:bodyPr>
            <a:normAutofit/>
          </a:bodyPr>
          <a:lstStyle/>
          <a:p>
            <a:r>
              <a:rPr lang="en-CA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The Power of Great Datasets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A5B438-F62C-4392-A404-2CC7FD203B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55477"/>
            <a:ext cx="9144000" cy="2154115"/>
          </a:xfrm>
        </p:spPr>
        <p:txBody>
          <a:bodyPr>
            <a:normAutofit fontScale="92500" lnSpcReduction="20000"/>
          </a:bodyPr>
          <a:lstStyle/>
          <a:p>
            <a:pPr algn="l"/>
            <a:r>
              <a:rPr lang="en-CA" sz="26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Alex Cookson</a:t>
            </a:r>
          </a:p>
          <a:p>
            <a:endParaRPr lang="en-CA" dirty="0">
              <a:solidFill>
                <a:schemeClr val="tx1">
                  <a:lumMod val="75000"/>
                  <a:lumOff val="25000"/>
                </a:schemeClr>
              </a:solidFill>
              <a:latin typeface="Bahnschrift Light" panose="020B0502040204020203" pitchFamily="34" charset="0"/>
            </a:endParaRPr>
          </a:p>
          <a:p>
            <a:pPr algn="l"/>
            <a:r>
              <a:rPr lang="en-CA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" panose="020B0502040204020203" pitchFamily="34" charset="0"/>
              </a:rPr>
              <a:t>       @alexcookson</a:t>
            </a:r>
          </a:p>
          <a:p>
            <a:pPr algn="l"/>
            <a:r>
              <a:rPr lang="en-CA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" panose="020B0502040204020203" pitchFamily="34" charset="0"/>
              </a:rPr>
              <a:t>       </a:t>
            </a:r>
            <a:r>
              <a:rPr lang="en-CA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Bahnschrift Light" panose="020B0502040204020203" pitchFamily="34" charset="0"/>
              </a:rPr>
              <a:t>tacookson</a:t>
            </a:r>
            <a:endParaRPr lang="en-CA" dirty="0">
              <a:solidFill>
                <a:schemeClr val="tx1">
                  <a:lumMod val="75000"/>
                  <a:lumOff val="25000"/>
                </a:schemeClr>
              </a:solidFill>
              <a:latin typeface="Bahnschrift Light" panose="020B0502040204020203" pitchFamily="34" charset="0"/>
            </a:endParaRPr>
          </a:p>
          <a:p>
            <a:pPr algn="l"/>
            <a:endParaRPr lang="en-CA" dirty="0">
              <a:solidFill>
                <a:schemeClr val="tx1">
                  <a:lumMod val="75000"/>
                  <a:lumOff val="25000"/>
                </a:schemeClr>
              </a:solidFill>
              <a:latin typeface="Bahnschrift Light" panose="020B0502040204020203" pitchFamily="34" charset="0"/>
            </a:endParaRPr>
          </a:p>
          <a:p>
            <a:pPr algn="l"/>
            <a:r>
              <a:rPr lang="en-CA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" panose="020B0502040204020203" pitchFamily="34" charset="0"/>
              </a:rPr>
              <a:t>Thank You Allison Horst for the amazing illustration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2673A86-C079-4393-BD7B-276A975C43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9645" y="5351584"/>
            <a:ext cx="284087" cy="2840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7FE7711-ACCF-426E-829E-223B1DD0A5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9488" y="4970622"/>
            <a:ext cx="284400" cy="284400"/>
          </a:xfrm>
          <a:prstGeom prst="rect">
            <a:avLst/>
          </a:prstGeom>
        </p:spPr>
      </p:pic>
      <p:pic>
        <p:nvPicPr>
          <p:cNvPr id="5" name="Picture 4" descr="Shape, arrow&#10;&#10;Description automatically generated">
            <a:extLst>
              <a:ext uri="{FF2B5EF4-FFF2-40B4-BE49-F238E27FC236}">
                <a16:creationId xmlns:a16="http://schemas.microsoft.com/office/drawing/2014/main" id="{97805194-5538-4F22-83DC-03E09C24E0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1892" y="6086475"/>
            <a:ext cx="193268" cy="19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5300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F50C03-E81B-48DA-A95B-D313A1B72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The Meeting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641A1B-C8A4-4279-A134-72B2BC32C9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Seeing </a:t>
            </a:r>
            <a:r>
              <a:rPr lang="en-CA" i="1" dirty="0"/>
              <a:t>Hamilton</a:t>
            </a:r>
            <a:endParaRPr lang="en-CA" dirty="0"/>
          </a:p>
          <a:p>
            <a:r>
              <a:rPr lang="en-CA" dirty="0"/>
              <a:t>Brother (big Broadway fan) told me about weekly grosses, published by the Broadway league</a:t>
            </a:r>
          </a:p>
          <a:p>
            <a:r>
              <a:rPr lang="en-CA" dirty="0"/>
              <a:t>[Description of data]</a:t>
            </a:r>
          </a:p>
          <a:p>
            <a:r>
              <a:rPr lang="en-CA" dirty="0"/>
              <a:t>Curiosity piqued</a:t>
            </a:r>
          </a:p>
        </p:txBody>
      </p:sp>
    </p:spTree>
    <p:extLst>
      <p:ext uri="{BB962C8B-B14F-4D97-AF65-F5344CB8AC3E}">
        <p14:creationId xmlns:p14="http://schemas.microsoft.com/office/powerpoint/2010/main" val="12285768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58CD1B-1DD9-4B0B-8E47-E9C9FE2088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Sparks Fly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54E4FF1-53AB-4EBA-A2DC-BC1DDFA8AD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CA" dirty="0"/>
              <a:t>Cool data confirmed!</a:t>
            </a:r>
          </a:p>
          <a:p>
            <a:r>
              <a:rPr lang="en-CA" dirty="0"/>
              <a:t>Ask questions like, “How expensive are </a:t>
            </a:r>
            <a:r>
              <a:rPr lang="en-CA" i="1" dirty="0"/>
              <a:t>Hamilton</a:t>
            </a:r>
            <a:r>
              <a:rPr lang="en-CA" dirty="0"/>
              <a:t> tickets really?</a:t>
            </a:r>
          </a:p>
          <a:p>
            <a:r>
              <a:rPr lang="en-CA" dirty="0"/>
              <a:t>What was popular the week I was born? (data goes back to 1985)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D30911F-3499-4760-B023-469EBD3047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446"/>
          <a:stretch/>
        </p:blipFill>
        <p:spPr>
          <a:xfrm>
            <a:off x="4094746" y="2625725"/>
            <a:ext cx="7670393" cy="38671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B20BFED-B645-4E97-BB33-83F2E1B85F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471"/>
          <a:stretch/>
        </p:blipFill>
        <p:spPr>
          <a:xfrm>
            <a:off x="3180347" y="133183"/>
            <a:ext cx="7670393" cy="3868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9329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58892-EACB-43EB-989A-95D2F6953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Tension/Crisis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D7BC99-6E62-4EE1-AE59-3C7862090E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Thought: exploring the data week-by-week is okay</a:t>
            </a:r>
          </a:p>
          <a:p>
            <a:r>
              <a:rPr lang="en-CA" dirty="0"/>
              <a:t>I don’t want data (one week at a time) – I want </a:t>
            </a:r>
            <a:r>
              <a:rPr lang="en-CA" b="1" dirty="0"/>
              <a:t>DATA</a:t>
            </a:r>
            <a:r>
              <a:rPr lang="en-CA" dirty="0"/>
              <a:t> (full dataset)</a:t>
            </a:r>
          </a:p>
          <a:p>
            <a:r>
              <a:rPr lang="en-CA" dirty="0"/>
              <a:t>Problem: I knew exactly where the data was, but I couldn’t get to it</a:t>
            </a:r>
          </a:p>
          <a:p>
            <a:r>
              <a:rPr lang="en-CA" dirty="0"/>
              <a:t>Solution: learn how to web-scrape (</a:t>
            </a:r>
            <a:r>
              <a:rPr lang="en-CA" dirty="0" err="1"/>
              <a:t>rvest</a:t>
            </a:r>
            <a:r>
              <a:rPr lang="en-CA" dirty="0"/>
              <a:t>, html tags)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8460540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889C0-02F2-4C4E-A9F4-E84A4325E9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Falling In Love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BAE4BA-8AAD-4270-9CD0-FCBF3CDC62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Scraped data</a:t>
            </a:r>
          </a:p>
          <a:p>
            <a:r>
              <a:rPr lang="en-CA" dirty="0"/>
              <a:t>Wrote a blog post</a:t>
            </a:r>
          </a:p>
          <a:p>
            <a:r>
              <a:rPr lang="en-CA" dirty="0"/>
              <a:t>Submitted dataset to #TidyTuesday</a:t>
            </a:r>
          </a:p>
          <a:p>
            <a:r>
              <a:rPr lang="en-CA" dirty="0"/>
              <a:t>David Robinson saying “This is so cool!” about this dataset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7F0EF9C-7D75-470A-8F42-06EF7633EB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7669" y="443645"/>
            <a:ext cx="5371624" cy="3318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60373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FB0FEC-FA8B-45C6-8F5F-CB74302E3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Love Story kept repeating itself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974DB7-013B-4F7D-90CB-08D9AD2802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Japanese mascots (use Google Language API)</a:t>
            </a:r>
          </a:p>
          <a:p>
            <a:r>
              <a:rPr lang="en-CA" dirty="0"/>
              <a:t>Sakura flowering (</a:t>
            </a:r>
            <a:r>
              <a:rPr lang="en-CA" dirty="0" err="1"/>
              <a:t>gganimate</a:t>
            </a:r>
            <a:r>
              <a:rPr lang="en-CA" dirty="0"/>
              <a:t>)</a:t>
            </a:r>
          </a:p>
          <a:p>
            <a:r>
              <a:rPr lang="en-CA" dirty="0"/>
              <a:t>Fictional character personalities (Principal Component Analysis)</a:t>
            </a:r>
          </a:p>
          <a:p>
            <a:r>
              <a:rPr lang="en-CA" dirty="0"/>
              <a:t>U.S. diplomatic gifts (parsing PDFs, natural </a:t>
            </a:r>
            <a:r>
              <a:rPr lang="en-CA"/>
              <a:t>language processing)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6505864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3714</TotalTime>
  <Words>619</Words>
  <Application>Microsoft Office PowerPoint</Application>
  <PresentationFormat>Widescreen</PresentationFormat>
  <Paragraphs>146</Paragraphs>
  <Slides>44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3" baseType="lpstr">
      <vt:lpstr>African</vt:lpstr>
      <vt:lpstr>Arial</vt:lpstr>
      <vt:lpstr>Bahnschrift</vt:lpstr>
      <vt:lpstr>Bahnschrift Light</vt:lpstr>
      <vt:lpstr>Calibri</vt:lpstr>
      <vt:lpstr>Calibri Light</vt:lpstr>
      <vt:lpstr>Gloria Hallelujah</vt:lpstr>
      <vt:lpstr>Jokerman</vt:lpstr>
      <vt:lpstr>Office Theme</vt:lpstr>
      <vt:lpstr>Great Datasets: A      Story</vt:lpstr>
      <vt:lpstr>Bored?</vt:lpstr>
      <vt:lpstr>Set up the structure</vt:lpstr>
      <vt:lpstr>Rom-com</vt:lpstr>
      <vt:lpstr>The Meeting</vt:lpstr>
      <vt:lpstr>Sparks Fly</vt:lpstr>
      <vt:lpstr>Tension/Crisis</vt:lpstr>
      <vt:lpstr>Falling In Love</vt:lpstr>
      <vt:lpstr>Love Story kept repeating itself</vt:lpstr>
      <vt:lpstr>Great Datasets: A      Story</vt:lpstr>
      <vt:lpstr>Great Datasets: A      Story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Power of Great Datasets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power of Great™ datasets</dc:title>
  <dc:creator>Alex Cookson</dc:creator>
  <cp:lastModifiedBy>Alex Cookson</cp:lastModifiedBy>
  <cp:revision>166</cp:revision>
  <dcterms:created xsi:type="dcterms:W3CDTF">2020-11-24T17:05:33Z</dcterms:created>
  <dcterms:modified xsi:type="dcterms:W3CDTF">2021-03-03T00:53:49Z</dcterms:modified>
</cp:coreProperties>
</file>